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73" r:id="rId4"/>
    <p:sldId id="274" r:id="rId5"/>
    <p:sldId id="272" r:id="rId6"/>
    <p:sldId id="257" r:id="rId7"/>
    <p:sldId id="260" r:id="rId8"/>
    <p:sldId id="258" r:id="rId9"/>
    <p:sldId id="261" r:id="rId10"/>
    <p:sldId id="262" r:id="rId11"/>
    <p:sldId id="263" r:id="rId12"/>
    <p:sldId id="264" r:id="rId13"/>
    <p:sldId id="265" r:id="rId14"/>
    <p:sldId id="266" r:id="rId15"/>
    <p:sldId id="267" r:id="rId16"/>
    <p:sldId id="268" r:id="rId17"/>
    <p:sldId id="271" r:id="rId18"/>
    <p:sldId id="269" r:id="rId19"/>
    <p:sldId id="27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4" d="100"/>
          <a:sy n="64" d="100"/>
        </p:scale>
        <p:origin x="6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da-DK"/>
              <a:t>Klik for at redigere titeltypografien i masteren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a-DK"/>
              <a:t>Klik for at redigere titeltypografien i masteren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a-DK"/>
              <a:t>Klik for at redigere titeltypografien i masteren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da-DK"/>
              <a:t>Klik for at redigere teksttypografierne i masteren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da-DK"/>
              <a:t>Klik for at redigere titeltypografien i masteren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da-DK"/>
              <a:t>Klik for at redigere teksttypografierne i masteren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8" name="Title 1"/>
          <p:cNvSpPr>
            <a:spLocks noGrp="1"/>
          </p:cNvSpPr>
          <p:nvPr>
            <p:ph type="title"/>
          </p:nvPr>
        </p:nvSpPr>
        <p:spPr>
          <a:xfrm>
            <a:off x="685801" y="609600"/>
            <a:ext cx="10131425" cy="1456267"/>
          </a:xfrm>
        </p:spPr>
        <p:txBody>
          <a:bodyPr/>
          <a:lstStyle/>
          <a:p>
            <a:r>
              <a:rPr lang="da-DK"/>
              <a:t>Klik for at redigere titeltypografien i masteren</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da-DK"/>
              <a:t>Klik for at redigere titeltypografien i masteren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da-DK"/>
              <a:t>Klik for at redigere titeltypografien i masteren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da-DK"/>
              <a:t>Klik for at redigere titeltypografien i masteren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2/23/2024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icro.magnet.fsu.edu/primer/java/scienceopticsu/powersof10/"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fablabatschool.dk/master-opgaver/"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fablabatschool.dk/lysets-betydning-for-plantevaekst/"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HqosZDUNayQ"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fablabatschool.dk/gem-energien/"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hyperlink" Target="https://fablabatschool.dk/wp-content/uploads/2023/06/Forloeb-6_Arbejdsark-01_Gem-energien_ENERGIFORBRUGET__FabLab-KlimaLab_2023.pdf" TargetMode="External"/><Relationship Id="rId1" Type="http://schemas.openxmlformats.org/officeDocument/2006/relationships/slideLayout" Target="../slideLayouts/slideLayout7.xml"/><Relationship Id="rId6" Type="http://schemas.openxmlformats.org/officeDocument/2006/relationships/hyperlink" Target="https://skolekontakten.nrgi.dk/media/2986/kulstof-og-vedvarende-energi-elev.pdf" TargetMode="External"/><Relationship Id="rId5" Type="http://schemas.openxmlformats.org/officeDocument/2006/relationships/image" Target="../media/image20.png"/><Relationship Id="rId4" Type="http://schemas.openxmlformats.org/officeDocument/2006/relationships/hyperlink" Target="https://fablabatschool.dk/wp-content/uploads/2023/06/Forloeb-6_Arbejdsark-02_Gem-energien-02_HVOR-MEGET-FYLDER-VARME__FabLab-KlimaLab_2023.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fremtidensenergi.dk/energilagring/"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www.dr.dk/nyheder/viden/klima/stroem-fra-vores-vindmoeller-gaar-til-spilde-saadan-kan-vi-gemme-det-i-sten" TargetMode="External"/><Relationship Id="rId2" Type="http://schemas.openxmlformats.org/officeDocument/2006/relationships/hyperlink" Target="https://www.dr.dk/nyheder/viden/klima" TargetMode="Externa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udoglaer.dk/udbyder/aqua-naturfagscenter" TargetMode="External"/><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koleudvikling.silkeborg.dk/ppl/aqua-naturfagscenter"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ejr.tv2.dk/2023-07-25-forstaa-den-nordatlantiske-golfstroem-derfor-er-den-saa-vigti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link.springer.com/book/10.1007/978-3-030-74266-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riluftsraadet.dk/dit-friluftsliv-rig-natur-er-vigtig-for-os/for-skoler-daginstitutioner/vidensbank-materialer/boerns"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vive.dk/da/udgivelser/boern-og-unges-science-kapital-dx3jj29v/" TargetMode="Externa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ablabatschool.dk/klimalab/"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E70F4-9271-22FD-86A6-AC553F9136FB}"/>
              </a:ext>
            </a:extLst>
          </p:cNvPr>
          <p:cNvSpPr>
            <a:spLocks noGrp="1"/>
          </p:cNvSpPr>
          <p:nvPr>
            <p:ph type="ctrTitle"/>
          </p:nvPr>
        </p:nvSpPr>
        <p:spPr>
          <a:xfrm>
            <a:off x="8180983" y="639097"/>
            <a:ext cx="3352256" cy="3746634"/>
          </a:xfrm>
        </p:spPr>
        <p:txBody>
          <a:bodyPr>
            <a:normAutofit/>
          </a:bodyPr>
          <a:lstStyle/>
          <a:p>
            <a:r>
              <a:rPr lang="da-DK" dirty="0"/>
              <a:t>Vi starter med en rundtur</a:t>
            </a:r>
          </a:p>
        </p:txBody>
      </p:sp>
      <p:sp>
        <p:nvSpPr>
          <p:cNvPr id="3" name="Undertitel 2">
            <a:extLst>
              <a:ext uri="{FF2B5EF4-FFF2-40B4-BE49-F238E27FC236}">
                <a16:creationId xmlns:a16="http://schemas.microsoft.com/office/drawing/2014/main" id="{576B656C-DA3B-5610-C2BD-6175DB9C701D}"/>
              </a:ext>
            </a:extLst>
          </p:cNvPr>
          <p:cNvSpPr>
            <a:spLocks noGrp="1"/>
          </p:cNvSpPr>
          <p:nvPr>
            <p:ph type="subTitle" idx="1"/>
          </p:nvPr>
        </p:nvSpPr>
        <p:spPr>
          <a:xfrm>
            <a:off x="8190271" y="4385732"/>
            <a:ext cx="3342968" cy="1828256"/>
          </a:xfrm>
        </p:spPr>
        <p:txBody>
          <a:bodyPr>
            <a:normAutofit/>
          </a:bodyPr>
          <a:lstStyle/>
          <a:p>
            <a:r>
              <a:rPr lang="da-DK" dirty="0"/>
              <a:t>Ålborg Grøntflag</a:t>
            </a:r>
          </a:p>
        </p:txBody>
      </p:sp>
      <p:pic>
        <p:nvPicPr>
          <p:cNvPr id="4" name="Billede 3">
            <a:hlinkClick r:id="rId3"/>
            <a:extLst>
              <a:ext uri="{FF2B5EF4-FFF2-40B4-BE49-F238E27FC236}">
                <a16:creationId xmlns:a16="http://schemas.microsoft.com/office/drawing/2014/main" id="{565B2D44-7650-4083-6207-EFEB7D0C5831}"/>
              </a:ext>
            </a:extLst>
          </p:cNvPr>
          <p:cNvPicPr>
            <a:picLocks noChangeAspect="1"/>
          </p:cNvPicPr>
          <p:nvPr/>
        </p:nvPicPr>
        <p:blipFill>
          <a:blip r:embed="rId4"/>
          <a:stretch>
            <a:fillRect/>
          </a:stretch>
        </p:blipFill>
        <p:spPr>
          <a:xfrm>
            <a:off x="658761" y="1482366"/>
            <a:ext cx="6921364" cy="389326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18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hlinkClick r:id="rId2"/>
            <a:extLst>
              <a:ext uri="{FF2B5EF4-FFF2-40B4-BE49-F238E27FC236}">
                <a16:creationId xmlns:a16="http://schemas.microsoft.com/office/drawing/2014/main" id="{077AA0E1-9483-60F7-AB77-93E8DD354F8A}"/>
              </a:ext>
            </a:extLst>
          </p:cNvPr>
          <p:cNvPicPr>
            <a:picLocks noChangeAspect="1"/>
          </p:cNvPicPr>
          <p:nvPr/>
        </p:nvPicPr>
        <p:blipFill>
          <a:blip r:embed="rId3"/>
          <a:stretch>
            <a:fillRect/>
          </a:stretch>
        </p:blipFill>
        <p:spPr>
          <a:xfrm>
            <a:off x="2667000" y="248920"/>
            <a:ext cx="6609080" cy="6609080"/>
          </a:xfrm>
          <a:prstGeom prst="rect">
            <a:avLst/>
          </a:prstGeom>
        </p:spPr>
      </p:pic>
    </p:spTree>
    <p:extLst>
      <p:ext uri="{BB962C8B-B14F-4D97-AF65-F5344CB8AC3E}">
        <p14:creationId xmlns:p14="http://schemas.microsoft.com/office/powerpoint/2010/main" val="1605586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920595C-AA84-2D6C-AB1D-937121C48D38}"/>
              </a:ext>
            </a:extLst>
          </p:cNvPr>
          <p:cNvPicPr>
            <a:picLocks noChangeAspect="1"/>
          </p:cNvPicPr>
          <p:nvPr/>
        </p:nvPicPr>
        <p:blipFill>
          <a:blip r:embed="rId2"/>
          <a:stretch>
            <a:fillRect/>
          </a:stretch>
        </p:blipFill>
        <p:spPr>
          <a:xfrm>
            <a:off x="1930400" y="1022985"/>
            <a:ext cx="8554720" cy="4812030"/>
          </a:xfrm>
          <a:prstGeom prst="rect">
            <a:avLst/>
          </a:prstGeom>
        </p:spPr>
      </p:pic>
      <p:sp>
        <p:nvSpPr>
          <p:cNvPr id="5" name="Tekstfelt 4">
            <a:extLst>
              <a:ext uri="{FF2B5EF4-FFF2-40B4-BE49-F238E27FC236}">
                <a16:creationId xmlns:a16="http://schemas.microsoft.com/office/drawing/2014/main" id="{564242FB-3551-451A-5903-6924C97F4D1E}"/>
              </a:ext>
            </a:extLst>
          </p:cNvPr>
          <p:cNvSpPr txBox="1"/>
          <p:nvPr/>
        </p:nvSpPr>
        <p:spPr>
          <a:xfrm>
            <a:off x="3437106" y="326037"/>
            <a:ext cx="6096000" cy="369332"/>
          </a:xfrm>
          <a:prstGeom prst="rect">
            <a:avLst/>
          </a:prstGeom>
          <a:noFill/>
        </p:spPr>
        <p:txBody>
          <a:bodyPr wrap="square">
            <a:spAutoFit/>
          </a:bodyPr>
          <a:lstStyle/>
          <a:p>
            <a:pPr algn="l" fontAlgn="base"/>
            <a:r>
              <a:rPr lang="da-DK" b="0" i="0" u="none" strike="noStrike" dirty="0">
                <a:solidFill>
                  <a:srgbClr val="000000"/>
                </a:solidFill>
                <a:effectLst/>
                <a:latin typeface="inherit"/>
                <a:hlinkClick r:id="rId3"/>
              </a:rPr>
              <a:t>Lysets betydning for plantevækst</a:t>
            </a:r>
            <a:endParaRPr lang="da-DK" b="0" i="0" dirty="0">
              <a:solidFill>
                <a:srgbClr val="000000"/>
              </a:solidFill>
              <a:effectLst/>
              <a:latin typeface="Doppio One"/>
            </a:endParaRPr>
          </a:p>
        </p:txBody>
      </p:sp>
    </p:spTree>
    <p:extLst>
      <p:ext uri="{BB962C8B-B14F-4D97-AF65-F5344CB8AC3E}">
        <p14:creationId xmlns:p14="http://schemas.microsoft.com/office/powerpoint/2010/main" val="1708304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hlinkClick r:id="rId2"/>
            <a:extLst>
              <a:ext uri="{FF2B5EF4-FFF2-40B4-BE49-F238E27FC236}">
                <a16:creationId xmlns:a16="http://schemas.microsoft.com/office/drawing/2014/main" id="{528712BA-0B58-4AC1-3FC8-E9860851AA14}"/>
              </a:ext>
            </a:extLst>
          </p:cNvPr>
          <p:cNvPicPr>
            <a:picLocks noChangeAspect="1"/>
          </p:cNvPicPr>
          <p:nvPr/>
        </p:nvPicPr>
        <p:blipFill>
          <a:blip r:embed="rId3"/>
          <a:stretch>
            <a:fillRect/>
          </a:stretch>
        </p:blipFill>
        <p:spPr>
          <a:xfrm>
            <a:off x="2167466" y="1219200"/>
            <a:ext cx="7857067" cy="4419600"/>
          </a:xfrm>
          <a:prstGeom prst="rect">
            <a:avLst/>
          </a:prstGeom>
        </p:spPr>
      </p:pic>
    </p:spTree>
    <p:extLst>
      <p:ext uri="{BB962C8B-B14F-4D97-AF65-F5344CB8AC3E}">
        <p14:creationId xmlns:p14="http://schemas.microsoft.com/office/powerpoint/2010/main" val="3133946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B72A692D-A8B7-1765-A2CC-57FA7790E13D}"/>
              </a:ext>
            </a:extLst>
          </p:cNvPr>
          <p:cNvSpPr txBox="1"/>
          <p:nvPr/>
        </p:nvSpPr>
        <p:spPr>
          <a:xfrm>
            <a:off x="1235413" y="136187"/>
            <a:ext cx="7908587" cy="369332"/>
          </a:xfrm>
          <a:prstGeom prst="rect">
            <a:avLst/>
          </a:prstGeom>
          <a:noFill/>
        </p:spPr>
        <p:txBody>
          <a:bodyPr wrap="square">
            <a:spAutoFit/>
          </a:bodyPr>
          <a:lstStyle/>
          <a:p>
            <a:pPr algn="ctr" fontAlgn="base"/>
            <a:r>
              <a:rPr lang="da-DK" b="0" i="0" dirty="0">
                <a:solidFill>
                  <a:srgbClr val="FFFFFF"/>
                </a:solidFill>
                <a:effectLst/>
                <a:latin typeface="Doppio One"/>
              </a:rPr>
              <a:t>Gem </a:t>
            </a:r>
            <a:r>
              <a:rPr lang="da-DK" b="0" i="0" dirty="0">
                <a:solidFill>
                  <a:srgbClr val="FFFFFF"/>
                </a:solidFill>
                <a:effectLst/>
                <a:latin typeface="Doppio One"/>
                <a:hlinkClick r:id="rId2"/>
              </a:rPr>
              <a:t>energien</a:t>
            </a:r>
            <a:endParaRPr lang="da-DK" b="0" i="0" dirty="0">
              <a:solidFill>
                <a:srgbClr val="FFFFFF"/>
              </a:solidFill>
              <a:effectLst/>
              <a:latin typeface="Doppio One"/>
            </a:endParaRPr>
          </a:p>
        </p:txBody>
      </p:sp>
      <p:pic>
        <p:nvPicPr>
          <p:cNvPr id="4" name="Billede 3">
            <a:extLst>
              <a:ext uri="{FF2B5EF4-FFF2-40B4-BE49-F238E27FC236}">
                <a16:creationId xmlns:a16="http://schemas.microsoft.com/office/drawing/2014/main" id="{BB2CE2B1-32CE-787E-57DF-A0C7AAFFBD7B}"/>
              </a:ext>
            </a:extLst>
          </p:cNvPr>
          <p:cNvPicPr>
            <a:picLocks noChangeAspect="1"/>
          </p:cNvPicPr>
          <p:nvPr/>
        </p:nvPicPr>
        <p:blipFill>
          <a:blip r:embed="rId3"/>
          <a:stretch>
            <a:fillRect/>
          </a:stretch>
        </p:blipFill>
        <p:spPr>
          <a:xfrm>
            <a:off x="2431915" y="1111529"/>
            <a:ext cx="5612710" cy="3405044"/>
          </a:xfrm>
          <a:prstGeom prst="rect">
            <a:avLst/>
          </a:prstGeom>
        </p:spPr>
      </p:pic>
      <p:sp>
        <p:nvSpPr>
          <p:cNvPr id="6" name="Tekstfelt 5">
            <a:extLst>
              <a:ext uri="{FF2B5EF4-FFF2-40B4-BE49-F238E27FC236}">
                <a16:creationId xmlns:a16="http://schemas.microsoft.com/office/drawing/2014/main" id="{D6BD453E-F3E9-F561-AA0D-EBCB9A7B075D}"/>
              </a:ext>
            </a:extLst>
          </p:cNvPr>
          <p:cNvSpPr txBox="1"/>
          <p:nvPr/>
        </p:nvSpPr>
        <p:spPr>
          <a:xfrm>
            <a:off x="700392" y="4708187"/>
            <a:ext cx="10272408" cy="2031325"/>
          </a:xfrm>
          <a:prstGeom prst="rect">
            <a:avLst/>
          </a:prstGeom>
          <a:noFill/>
        </p:spPr>
        <p:txBody>
          <a:bodyPr wrap="square">
            <a:spAutoFit/>
          </a:bodyPr>
          <a:lstStyle/>
          <a:p>
            <a:pPr algn="l" fontAlgn="base"/>
            <a:r>
              <a:rPr lang="da-DK" b="0" i="0" dirty="0">
                <a:effectLst/>
                <a:latin typeface="Doppio One"/>
              </a:rPr>
              <a:t>BESKRIVELSE</a:t>
            </a:r>
          </a:p>
          <a:p>
            <a:pPr algn="l" fontAlgn="base"/>
            <a:r>
              <a:rPr lang="da-DK" b="0" i="0" dirty="0">
                <a:effectLst/>
                <a:latin typeface="Arial" panose="020B0604020202020204" pitchFamily="34" charset="0"/>
              </a:rPr>
              <a:t>Grøn energiproduktion er så kompleks, at det kan virke som en umulig opgave at forstå for selv veluddannede voksne, og derfor også for elever i folkeskolen.</a:t>
            </a:r>
            <a:br>
              <a:rPr lang="da-DK" b="0" i="0" dirty="0">
                <a:effectLst/>
                <a:latin typeface="Arial" panose="020B0604020202020204" pitchFamily="34" charset="0"/>
              </a:rPr>
            </a:br>
            <a:r>
              <a:rPr lang="da-DK" b="0" i="0" dirty="0">
                <a:effectLst/>
                <a:latin typeface="Arial" panose="020B0604020202020204" pitchFamily="34" charset="0"/>
              </a:rPr>
              <a:t>Hvor starter vi, og kommer vi nogensinde i mål? Dette undervisningsforløb søger at give konkrete bud på, hvordan elever kan arbejde med ny viden inden for lagring af energi, således at de får et billede af, hvordan fremtidens energiforsyning kan være bæredygtig på en vindstille regnvejrsdag i Danmark.</a:t>
            </a:r>
          </a:p>
        </p:txBody>
      </p:sp>
    </p:spTree>
    <p:extLst>
      <p:ext uri="{BB962C8B-B14F-4D97-AF65-F5344CB8AC3E}">
        <p14:creationId xmlns:p14="http://schemas.microsoft.com/office/powerpoint/2010/main" val="2491452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lede 4">
            <a:hlinkClick r:id="rId2"/>
            <a:extLst>
              <a:ext uri="{FF2B5EF4-FFF2-40B4-BE49-F238E27FC236}">
                <a16:creationId xmlns:a16="http://schemas.microsoft.com/office/drawing/2014/main" id="{0217C9C0-9F1F-ED41-6216-C6827B232EA7}"/>
              </a:ext>
            </a:extLst>
          </p:cNvPr>
          <p:cNvPicPr>
            <a:picLocks noChangeAspect="1"/>
          </p:cNvPicPr>
          <p:nvPr/>
        </p:nvPicPr>
        <p:blipFill rotWithShape="1">
          <a:blip r:embed="rId3"/>
          <a:srcRect r="4" b="36891"/>
          <a:stretch/>
        </p:blipFill>
        <p:spPr>
          <a:xfrm>
            <a:off x="641276" y="557186"/>
            <a:ext cx="4013020" cy="2228759"/>
          </a:xfrm>
          <a:prstGeom prst="rect">
            <a:avLst/>
          </a:prstGeom>
        </p:spPr>
      </p:pic>
      <p:pic>
        <p:nvPicPr>
          <p:cNvPr id="7" name="Billede 6">
            <a:hlinkClick r:id="rId4"/>
            <a:extLst>
              <a:ext uri="{FF2B5EF4-FFF2-40B4-BE49-F238E27FC236}">
                <a16:creationId xmlns:a16="http://schemas.microsoft.com/office/drawing/2014/main" id="{EE4A9728-A3AC-B88D-98EF-FCAD9D93002E}"/>
              </a:ext>
            </a:extLst>
          </p:cNvPr>
          <p:cNvPicPr>
            <a:picLocks noChangeAspect="1"/>
          </p:cNvPicPr>
          <p:nvPr/>
        </p:nvPicPr>
        <p:blipFill rotWithShape="1">
          <a:blip r:embed="rId5"/>
          <a:srcRect r="-1" b="1064"/>
          <a:stretch/>
        </p:blipFill>
        <p:spPr>
          <a:xfrm>
            <a:off x="643467" y="2957665"/>
            <a:ext cx="4010830" cy="3343135"/>
          </a:xfrm>
          <a:prstGeom prst="rect">
            <a:avLst/>
          </a:prstGeom>
        </p:spPr>
      </p:pic>
      <p:pic>
        <p:nvPicPr>
          <p:cNvPr id="3" name="Billede 2">
            <a:hlinkClick r:id="rId6"/>
            <a:extLst>
              <a:ext uri="{FF2B5EF4-FFF2-40B4-BE49-F238E27FC236}">
                <a16:creationId xmlns:a16="http://schemas.microsoft.com/office/drawing/2014/main" id="{5F6F8D52-734A-9366-A904-B2E291B33AB2}"/>
              </a:ext>
            </a:extLst>
          </p:cNvPr>
          <p:cNvPicPr>
            <a:picLocks noChangeAspect="1"/>
          </p:cNvPicPr>
          <p:nvPr/>
        </p:nvPicPr>
        <p:blipFill rotWithShape="1">
          <a:blip r:embed="rId7"/>
          <a:srcRect r="1405"/>
          <a:stretch/>
        </p:blipFill>
        <p:spPr>
          <a:xfrm>
            <a:off x="4846823" y="557189"/>
            <a:ext cx="6701710" cy="5743609"/>
          </a:xfrm>
          <a:prstGeom prst="rect">
            <a:avLst/>
          </a:prstGeom>
        </p:spPr>
      </p:pic>
    </p:spTree>
    <p:extLst>
      <p:ext uri="{BB962C8B-B14F-4D97-AF65-F5344CB8AC3E}">
        <p14:creationId xmlns:p14="http://schemas.microsoft.com/office/powerpoint/2010/main" val="560422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Billede 1">
            <a:hlinkClick r:id="rId3"/>
            <a:extLst>
              <a:ext uri="{FF2B5EF4-FFF2-40B4-BE49-F238E27FC236}">
                <a16:creationId xmlns:a16="http://schemas.microsoft.com/office/drawing/2014/main" id="{B164F83B-84D8-E4FF-BC4D-EA7F1D69C453}"/>
              </a:ext>
            </a:extLst>
          </p:cNvPr>
          <p:cNvPicPr>
            <a:picLocks noChangeAspect="1"/>
          </p:cNvPicPr>
          <p:nvPr/>
        </p:nvPicPr>
        <p:blipFill rotWithShape="1">
          <a:blip r:embed="rId4"/>
          <a:srcRect l="8130" r="15394" b="1"/>
          <a:stretch/>
        </p:blipFill>
        <p:spPr>
          <a:xfrm>
            <a:off x="516466" y="10"/>
            <a:ext cx="11159068" cy="6857990"/>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2246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21DA5959-7F5B-0237-02E4-BA33F7E51657}"/>
              </a:ext>
            </a:extLst>
          </p:cNvPr>
          <p:cNvSpPr txBox="1"/>
          <p:nvPr/>
        </p:nvSpPr>
        <p:spPr>
          <a:xfrm>
            <a:off x="1245140" y="175098"/>
            <a:ext cx="7898860" cy="1200329"/>
          </a:xfrm>
          <a:prstGeom prst="rect">
            <a:avLst/>
          </a:prstGeom>
          <a:noFill/>
        </p:spPr>
        <p:txBody>
          <a:bodyPr wrap="square">
            <a:spAutoFit/>
          </a:bodyPr>
          <a:lstStyle/>
          <a:p>
            <a:pPr algn="l" fontAlgn="t"/>
            <a:r>
              <a:rPr lang="da-DK" b="1" i="0" u="none" strike="noStrike" cap="all" dirty="0">
                <a:solidFill>
                  <a:srgbClr val="FF1A34"/>
                </a:solidFill>
                <a:effectLst/>
                <a:latin typeface="Publik"/>
                <a:hlinkClick r:id="rId2"/>
              </a:rPr>
              <a:t>KLIMA</a:t>
            </a:r>
            <a:endParaRPr lang="da-DK" b="0" i="0" cap="all" dirty="0">
              <a:solidFill>
                <a:srgbClr val="FF1A34"/>
              </a:solidFill>
              <a:effectLst/>
              <a:latin typeface="Publik"/>
            </a:endParaRPr>
          </a:p>
          <a:p>
            <a:pPr algn="l"/>
            <a:r>
              <a:rPr lang="da-DK" b="1" i="0" dirty="0">
                <a:solidFill>
                  <a:srgbClr val="FFFFFF"/>
                </a:solidFill>
                <a:effectLst/>
                <a:latin typeface="Publik"/>
              </a:rPr>
              <a:t>Strøm fra vores vindmøller går til spilde: </a:t>
            </a:r>
            <a:r>
              <a:rPr lang="da-DK" b="0" i="0" dirty="0">
                <a:solidFill>
                  <a:srgbClr val="FFFFFF"/>
                </a:solidFill>
                <a:effectLst/>
                <a:latin typeface="Publik"/>
              </a:rPr>
              <a:t>Sådan kan vi gemme det i sten under jorden</a:t>
            </a:r>
            <a:endParaRPr lang="da-DK" b="1" i="0" dirty="0">
              <a:solidFill>
                <a:srgbClr val="FFFFFF"/>
              </a:solidFill>
              <a:effectLst/>
              <a:latin typeface="Publik"/>
            </a:endParaRPr>
          </a:p>
          <a:p>
            <a:pPr algn="l"/>
            <a:r>
              <a:rPr lang="da-DK" b="0" i="0" dirty="0">
                <a:solidFill>
                  <a:srgbClr val="CCCCCC"/>
                </a:solidFill>
                <a:effectLst/>
                <a:latin typeface="Publik"/>
              </a:rPr>
              <a:t>Almindelige småsten kan bruges som en slags batterier med vindmølle-strøm.</a:t>
            </a:r>
          </a:p>
        </p:txBody>
      </p:sp>
      <p:pic>
        <p:nvPicPr>
          <p:cNvPr id="5" name="Billede 4">
            <a:hlinkClick r:id="rId3"/>
            <a:extLst>
              <a:ext uri="{FF2B5EF4-FFF2-40B4-BE49-F238E27FC236}">
                <a16:creationId xmlns:a16="http://schemas.microsoft.com/office/drawing/2014/main" id="{3FC90E2C-80F7-9A5E-982B-6295C43FB634}"/>
              </a:ext>
            </a:extLst>
          </p:cNvPr>
          <p:cNvPicPr>
            <a:picLocks noChangeAspect="1"/>
          </p:cNvPicPr>
          <p:nvPr/>
        </p:nvPicPr>
        <p:blipFill>
          <a:blip r:embed="rId4"/>
          <a:stretch>
            <a:fillRect/>
          </a:stretch>
        </p:blipFill>
        <p:spPr>
          <a:xfrm>
            <a:off x="1351280" y="1599834"/>
            <a:ext cx="6574575" cy="3947525"/>
          </a:xfrm>
          <a:prstGeom prst="rect">
            <a:avLst/>
          </a:prstGeom>
        </p:spPr>
      </p:pic>
    </p:spTree>
    <p:extLst>
      <p:ext uri="{BB962C8B-B14F-4D97-AF65-F5344CB8AC3E}">
        <p14:creationId xmlns:p14="http://schemas.microsoft.com/office/powerpoint/2010/main" val="601881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AQUA Naturfagscenter | udoglaer.dk">
            <a:extLst>
              <a:ext uri="{FF2B5EF4-FFF2-40B4-BE49-F238E27FC236}">
                <a16:creationId xmlns:a16="http://schemas.microsoft.com/office/drawing/2014/main" id="{384EE5F4-508A-7AB9-04B0-54DC6C4E7D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9" r="12383"/>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hlinkClick r:id="rId3"/>
            <a:extLst>
              <a:ext uri="{FF2B5EF4-FFF2-40B4-BE49-F238E27FC236}">
                <a16:creationId xmlns:a16="http://schemas.microsoft.com/office/drawing/2014/main" id="{84F8AECD-1784-B207-03F6-50F1ACC0C2E0}"/>
              </a:ext>
            </a:extLst>
          </p:cNvPr>
          <p:cNvPicPr>
            <a:picLocks noChangeAspect="1"/>
          </p:cNvPicPr>
          <p:nvPr/>
        </p:nvPicPr>
        <p:blipFill rotWithShape="1">
          <a:blip r:embed="rId4"/>
          <a:srcRect t="46093" r="-2" b="-2"/>
          <a:stretch/>
        </p:blipFill>
        <p:spPr>
          <a:xfrm>
            <a:off x="20" y="3790950"/>
            <a:ext cx="8305780" cy="3067051"/>
          </a:xfrm>
          <a:prstGeom prst="rect">
            <a:avLst/>
          </a:prstGeom>
        </p:spPr>
      </p:pic>
      <p:sp>
        <p:nvSpPr>
          <p:cNvPr id="1033" name="Freeform: Shape 1032">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istorisk kaag sejler nu på grøn energi | Midtjyllands Avis">
            <a:extLst>
              <a:ext uri="{FF2B5EF4-FFF2-40B4-BE49-F238E27FC236}">
                <a16:creationId xmlns:a16="http://schemas.microsoft.com/office/drawing/2014/main" id="{E61EF7E5-398A-0764-AB3F-D4C9E8E6D1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90" r="25167" b="-1"/>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lede 4">
            <a:extLst>
              <a:ext uri="{FF2B5EF4-FFF2-40B4-BE49-F238E27FC236}">
                <a16:creationId xmlns:a16="http://schemas.microsoft.com/office/drawing/2014/main" id="{7EA56909-FE46-B1B0-5E85-B857A7A80B6C}"/>
              </a:ext>
            </a:extLst>
          </p:cNvPr>
          <p:cNvPicPr>
            <a:picLocks noChangeAspect="1"/>
          </p:cNvPicPr>
          <p:nvPr/>
        </p:nvPicPr>
        <p:blipFill rotWithShape="1">
          <a:blip r:embed="rId6"/>
          <a:srcRect l="10508" r="13278"/>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1037" name="Oval 1036">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lede 5">
            <a:extLst>
              <a:ext uri="{FF2B5EF4-FFF2-40B4-BE49-F238E27FC236}">
                <a16:creationId xmlns:a16="http://schemas.microsoft.com/office/drawing/2014/main" id="{7BCE9C02-D6CC-AEBB-BCC3-A8F047AAD099}"/>
              </a:ext>
            </a:extLst>
          </p:cNvPr>
          <p:cNvPicPr>
            <a:picLocks noChangeAspect="1"/>
          </p:cNvPicPr>
          <p:nvPr/>
        </p:nvPicPr>
        <p:blipFill rotWithShape="1">
          <a:blip r:embed="rId7"/>
          <a:srcRect r="1" b="1"/>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Tree>
    <p:extLst>
      <p:ext uri="{BB962C8B-B14F-4D97-AF65-F5344CB8AC3E}">
        <p14:creationId xmlns:p14="http://schemas.microsoft.com/office/powerpoint/2010/main" val="1829703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hlinkClick r:id="rId2"/>
            <a:extLst>
              <a:ext uri="{FF2B5EF4-FFF2-40B4-BE49-F238E27FC236}">
                <a16:creationId xmlns:a16="http://schemas.microsoft.com/office/drawing/2014/main" id="{5C16A7F9-3E5C-FE6B-93B0-23042E7F4DAC}"/>
              </a:ext>
            </a:extLst>
          </p:cNvPr>
          <p:cNvPicPr>
            <a:picLocks noChangeAspect="1"/>
          </p:cNvPicPr>
          <p:nvPr/>
        </p:nvPicPr>
        <p:blipFill>
          <a:blip r:embed="rId3"/>
          <a:stretch>
            <a:fillRect/>
          </a:stretch>
        </p:blipFill>
        <p:spPr>
          <a:xfrm>
            <a:off x="1830117" y="178610"/>
            <a:ext cx="8147003" cy="6548719"/>
          </a:xfrm>
          <a:prstGeom prst="rect">
            <a:avLst/>
          </a:prstGeom>
        </p:spPr>
      </p:pic>
    </p:spTree>
    <p:extLst>
      <p:ext uri="{BB962C8B-B14F-4D97-AF65-F5344CB8AC3E}">
        <p14:creationId xmlns:p14="http://schemas.microsoft.com/office/powerpoint/2010/main" val="1056892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6263A37-AF75-5FAA-91A6-F1073D1D0EEB}"/>
              </a:ext>
            </a:extLst>
          </p:cNvPr>
          <p:cNvSpPr/>
          <p:nvPr/>
        </p:nvSpPr>
        <p:spPr>
          <a:xfrm>
            <a:off x="-458251" y="0"/>
            <a:ext cx="12530277" cy="1754326"/>
          </a:xfrm>
          <a:prstGeom prst="rect">
            <a:avLst/>
          </a:prstGeom>
          <a:noFill/>
        </p:spPr>
        <p:txBody>
          <a:bodyPr wrap="square" lIns="91440" tIns="45720" rIns="91440" bIns="45720">
            <a:spAutoFit/>
          </a:bodyPr>
          <a:lstStyle/>
          <a:p>
            <a:pPr algn="ctr"/>
            <a:r>
              <a:rPr lang="da-DK" sz="5400" b="1" cap="none" spc="0" dirty="0">
                <a:ln w="6600">
                  <a:solidFill>
                    <a:schemeClr val="accent2"/>
                  </a:solidFill>
                  <a:prstDash val="solid"/>
                </a:ln>
                <a:solidFill>
                  <a:srgbClr val="FFFFFF"/>
                </a:solidFill>
                <a:effectLst>
                  <a:outerShdw dist="38100" dir="2700000" algn="tl" rotWithShape="0">
                    <a:schemeClr val="accent2"/>
                  </a:outerShdw>
                </a:effectLst>
              </a:rPr>
              <a:t>Nu skal vi se lidt på forskellige undervisningsmuligheder i klima! </a:t>
            </a:r>
          </a:p>
        </p:txBody>
      </p:sp>
      <p:pic>
        <p:nvPicPr>
          <p:cNvPr id="3" name="Billede 2">
            <a:extLst>
              <a:ext uri="{FF2B5EF4-FFF2-40B4-BE49-F238E27FC236}">
                <a16:creationId xmlns:a16="http://schemas.microsoft.com/office/drawing/2014/main" id="{79330468-732E-0935-663A-73CCF8887E84}"/>
              </a:ext>
            </a:extLst>
          </p:cNvPr>
          <p:cNvPicPr>
            <a:picLocks noChangeAspect="1"/>
          </p:cNvPicPr>
          <p:nvPr/>
        </p:nvPicPr>
        <p:blipFill>
          <a:blip r:embed="rId2"/>
          <a:stretch>
            <a:fillRect/>
          </a:stretch>
        </p:blipFill>
        <p:spPr>
          <a:xfrm>
            <a:off x="630677" y="1967203"/>
            <a:ext cx="1981200" cy="1905000"/>
          </a:xfrm>
          <a:prstGeom prst="rect">
            <a:avLst/>
          </a:prstGeom>
        </p:spPr>
      </p:pic>
      <p:pic>
        <p:nvPicPr>
          <p:cNvPr id="4" name="Billede 3">
            <a:extLst>
              <a:ext uri="{FF2B5EF4-FFF2-40B4-BE49-F238E27FC236}">
                <a16:creationId xmlns:a16="http://schemas.microsoft.com/office/drawing/2014/main" id="{1716EF20-FFEE-B8D8-BC49-E2B7FB0CAC50}"/>
              </a:ext>
            </a:extLst>
          </p:cNvPr>
          <p:cNvPicPr>
            <a:picLocks noChangeAspect="1"/>
          </p:cNvPicPr>
          <p:nvPr/>
        </p:nvPicPr>
        <p:blipFill>
          <a:blip r:embed="rId3"/>
          <a:stretch>
            <a:fillRect/>
          </a:stretch>
        </p:blipFill>
        <p:spPr>
          <a:xfrm>
            <a:off x="2996565" y="1891003"/>
            <a:ext cx="1981200" cy="1981200"/>
          </a:xfrm>
          <a:prstGeom prst="rect">
            <a:avLst/>
          </a:prstGeom>
        </p:spPr>
      </p:pic>
      <p:pic>
        <p:nvPicPr>
          <p:cNvPr id="5" name="Billede 4">
            <a:extLst>
              <a:ext uri="{FF2B5EF4-FFF2-40B4-BE49-F238E27FC236}">
                <a16:creationId xmlns:a16="http://schemas.microsoft.com/office/drawing/2014/main" id="{A196DD9D-A1C7-F274-9FEC-BDFE8253D571}"/>
              </a:ext>
            </a:extLst>
          </p:cNvPr>
          <p:cNvPicPr>
            <a:picLocks noChangeAspect="1"/>
          </p:cNvPicPr>
          <p:nvPr/>
        </p:nvPicPr>
        <p:blipFill>
          <a:blip r:embed="rId4"/>
          <a:stretch>
            <a:fillRect/>
          </a:stretch>
        </p:blipFill>
        <p:spPr>
          <a:xfrm>
            <a:off x="5362453" y="1891003"/>
            <a:ext cx="1541616" cy="2003186"/>
          </a:xfrm>
          <a:prstGeom prst="rect">
            <a:avLst/>
          </a:prstGeom>
        </p:spPr>
      </p:pic>
      <p:pic>
        <p:nvPicPr>
          <p:cNvPr id="6" name="Billede 5">
            <a:extLst>
              <a:ext uri="{FF2B5EF4-FFF2-40B4-BE49-F238E27FC236}">
                <a16:creationId xmlns:a16="http://schemas.microsoft.com/office/drawing/2014/main" id="{C1244526-1B93-64FC-C5ED-016296DA2EF4}"/>
              </a:ext>
            </a:extLst>
          </p:cNvPr>
          <p:cNvPicPr>
            <a:picLocks noChangeAspect="1"/>
          </p:cNvPicPr>
          <p:nvPr/>
        </p:nvPicPr>
        <p:blipFill>
          <a:blip r:embed="rId5"/>
          <a:stretch>
            <a:fillRect/>
          </a:stretch>
        </p:blipFill>
        <p:spPr>
          <a:xfrm>
            <a:off x="7288757" y="2332963"/>
            <a:ext cx="2052320" cy="1539240"/>
          </a:xfrm>
          <a:prstGeom prst="rect">
            <a:avLst/>
          </a:prstGeom>
        </p:spPr>
      </p:pic>
      <p:pic>
        <p:nvPicPr>
          <p:cNvPr id="7" name="Billede 6">
            <a:extLst>
              <a:ext uri="{FF2B5EF4-FFF2-40B4-BE49-F238E27FC236}">
                <a16:creationId xmlns:a16="http://schemas.microsoft.com/office/drawing/2014/main" id="{8580A0F6-3A9E-F8A9-7AF3-3E609C361A42}"/>
              </a:ext>
            </a:extLst>
          </p:cNvPr>
          <p:cNvPicPr>
            <a:picLocks noChangeAspect="1"/>
          </p:cNvPicPr>
          <p:nvPr/>
        </p:nvPicPr>
        <p:blipFill>
          <a:blip r:embed="rId6"/>
          <a:stretch>
            <a:fillRect/>
          </a:stretch>
        </p:blipFill>
        <p:spPr>
          <a:xfrm>
            <a:off x="630677" y="4434705"/>
            <a:ext cx="2477770" cy="1503180"/>
          </a:xfrm>
          <a:prstGeom prst="rect">
            <a:avLst/>
          </a:prstGeom>
        </p:spPr>
      </p:pic>
      <p:pic>
        <p:nvPicPr>
          <p:cNvPr id="8" name="Billede 7">
            <a:extLst>
              <a:ext uri="{FF2B5EF4-FFF2-40B4-BE49-F238E27FC236}">
                <a16:creationId xmlns:a16="http://schemas.microsoft.com/office/drawing/2014/main" id="{A6050491-A251-41D4-1B40-77819430BDE1}"/>
              </a:ext>
            </a:extLst>
          </p:cNvPr>
          <p:cNvPicPr>
            <a:picLocks noChangeAspect="1"/>
          </p:cNvPicPr>
          <p:nvPr/>
        </p:nvPicPr>
        <p:blipFill>
          <a:blip r:embed="rId7"/>
          <a:stretch>
            <a:fillRect/>
          </a:stretch>
        </p:blipFill>
        <p:spPr>
          <a:xfrm>
            <a:off x="3590459" y="4135120"/>
            <a:ext cx="3698298" cy="2502852"/>
          </a:xfrm>
          <a:prstGeom prst="rect">
            <a:avLst/>
          </a:prstGeom>
        </p:spPr>
      </p:pic>
      <p:pic>
        <p:nvPicPr>
          <p:cNvPr id="9" name="Billede 8">
            <a:extLst>
              <a:ext uri="{FF2B5EF4-FFF2-40B4-BE49-F238E27FC236}">
                <a16:creationId xmlns:a16="http://schemas.microsoft.com/office/drawing/2014/main" id="{5654CA3A-4A74-2671-F564-214AA69F05A6}"/>
              </a:ext>
            </a:extLst>
          </p:cNvPr>
          <p:cNvPicPr>
            <a:picLocks noChangeAspect="1"/>
          </p:cNvPicPr>
          <p:nvPr/>
        </p:nvPicPr>
        <p:blipFill>
          <a:blip r:embed="rId8"/>
          <a:stretch>
            <a:fillRect/>
          </a:stretch>
        </p:blipFill>
        <p:spPr>
          <a:xfrm>
            <a:off x="7503160" y="4135120"/>
            <a:ext cx="2502852" cy="2502852"/>
          </a:xfrm>
          <a:prstGeom prst="rect">
            <a:avLst/>
          </a:prstGeom>
        </p:spPr>
      </p:pic>
    </p:spTree>
    <p:extLst>
      <p:ext uri="{BB962C8B-B14F-4D97-AF65-F5344CB8AC3E}">
        <p14:creationId xmlns:p14="http://schemas.microsoft.com/office/powerpoint/2010/main" val="2575907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88829AA-47C4-D1ED-249D-D10F90BD7E9C}"/>
              </a:ext>
            </a:extLst>
          </p:cNvPr>
          <p:cNvPicPr>
            <a:picLocks noChangeAspect="1"/>
          </p:cNvPicPr>
          <p:nvPr/>
        </p:nvPicPr>
        <p:blipFill>
          <a:blip r:embed="rId2"/>
          <a:stretch>
            <a:fillRect/>
          </a:stretch>
        </p:blipFill>
        <p:spPr>
          <a:xfrm>
            <a:off x="1849120" y="90051"/>
            <a:ext cx="7308596" cy="5746107"/>
          </a:xfrm>
          <a:prstGeom prst="rect">
            <a:avLst/>
          </a:prstGeom>
        </p:spPr>
      </p:pic>
      <p:pic>
        <p:nvPicPr>
          <p:cNvPr id="8" name="Billede 7">
            <a:extLst>
              <a:ext uri="{FF2B5EF4-FFF2-40B4-BE49-F238E27FC236}">
                <a16:creationId xmlns:a16="http://schemas.microsoft.com/office/drawing/2014/main" id="{5555D14B-6F35-35B8-4D68-0ECF8D6843A3}"/>
              </a:ext>
            </a:extLst>
          </p:cNvPr>
          <p:cNvPicPr>
            <a:picLocks noChangeAspect="1"/>
          </p:cNvPicPr>
          <p:nvPr/>
        </p:nvPicPr>
        <p:blipFill>
          <a:blip r:embed="rId3"/>
          <a:stretch>
            <a:fillRect/>
          </a:stretch>
        </p:blipFill>
        <p:spPr>
          <a:xfrm>
            <a:off x="9359089" y="4372975"/>
            <a:ext cx="1658174" cy="2069174"/>
          </a:xfrm>
          <a:prstGeom prst="rect">
            <a:avLst/>
          </a:prstGeom>
        </p:spPr>
      </p:pic>
      <p:sp>
        <p:nvSpPr>
          <p:cNvPr id="12" name="Tekstfelt 11">
            <a:extLst>
              <a:ext uri="{FF2B5EF4-FFF2-40B4-BE49-F238E27FC236}">
                <a16:creationId xmlns:a16="http://schemas.microsoft.com/office/drawing/2014/main" id="{C8828697-7DAC-1285-521F-CFD65D14FABF}"/>
              </a:ext>
            </a:extLst>
          </p:cNvPr>
          <p:cNvSpPr txBox="1"/>
          <p:nvPr/>
        </p:nvSpPr>
        <p:spPr>
          <a:xfrm rot="10800000" flipV="1">
            <a:off x="9157715" y="3613664"/>
            <a:ext cx="2817033" cy="646331"/>
          </a:xfrm>
          <a:prstGeom prst="rect">
            <a:avLst/>
          </a:prstGeom>
          <a:noFill/>
        </p:spPr>
        <p:txBody>
          <a:bodyPr wrap="square">
            <a:spAutoFit/>
          </a:bodyPr>
          <a:lstStyle/>
          <a:p>
            <a:pPr algn="l"/>
            <a:r>
              <a:rPr lang="da-DK" b="1" i="0" dirty="0">
                <a:solidFill>
                  <a:srgbClr val="000000"/>
                </a:solidFill>
                <a:effectLst/>
                <a:latin typeface="Arial" panose="020B0604020202020204" pitchFamily="34" charset="0"/>
              </a:rPr>
              <a:t>Energi- og klimaminister 2011-2014</a:t>
            </a:r>
          </a:p>
        </p:txBody>
      </p:sp>
    </p:spTree>
    <p:extLst>
      <p:ext uri="{BB962C8B-B14F-4D97-AF65-F5344CB8AC3E}">
        <p14:creationId xmlns:p14="http://schemas.microsoft.com/office/powerpoint/2010/main" val="1530772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E4FF8F3-1B57-5117-A2DF-100560CB4E63}"/>
              </a:ext>
            </a:extLst>
          </p:cNvPr>
          <p:cNvPicPr>
            <a:picLocks noChangeAspect="1"/>
          </p:cNvPicPr>
          <p:nvPr/>
        </p:nvPicPr>
        <p:blipFill>
          <a:blip r:embed="rId2"/>
          <a:stretch>
            <a:fillRect/>
          </a:stretch>
        </p:blipFill>
        <p:spPr>
          <a:xfrm rot="16200000">
            <a:off x="633125" y="1281421"/>
            <a:ext cx="5181842" cy="3857379"/>
          </a:xfrm>
          <a:prstGeom prst="rect">
            <a:avLst/>
          </a:prstGeom>
        </p:spPr>
      </p:pic>
      <p:pic>
        <p:nvPicPr>
          <p:cNvPr id="5" name="Billede 4">
            <a:extLst>
              <a:ext uri="{FF2B5EF4-FFF2-40B4-BE49-F238E27FC236}">
                <a16:creationId xmlns:a16="http://schemas.microsoft.com/office/drawing/2014/main" id="{C95E5FBC-937A-88A4-769B-F408D4A96B60}"/>
              </a:ext>
            </a:extLst>
          </p:cNvPr>
          <p:cNvPicPr>
            <a:picLocks noChangeAspect="1"/>
          </p:cNvPicPr>
          <p:nvPr/>
        </p:nvPicPr>
        <p:blipFill>
          <a:blip r:embed="rId3"/>
          <a:stretch>
            <a:fillRect/>
          </a:stretch>
        </p:blipFill>
        <p:spPr>
          <a:xfrm rot="16200000">
            <a:off x="4421064" y="1328591"/>
            <a:ext cx="5236405" cy="3817602"/>
          </a:xfrm>
          <a:prstGeom prst="rect">
            <a:avLst/>
          </a:prstGeom>
        </p:spPr>
      </p:pic>
    </p:spTree>
    <p:extLst>
      <p:ext uri="{BB962C8B-B14F-4D97-AF65-F5344CB8AC3E}">
        <p14:creationId xmlns:p14="http://schemas.microsoft.com/office/powerpoint/2010/main" val="2434266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hlinkClick r:id="rId2"/>
            <a:extLst>
              <a:ext uri="{FF2B5EF4-FFF2-40B4-BE49-F238E27FC236}">
                <a16:creationId xmlns:a16="http://schemas.microsoft.com/office/drawing/2014/main" id="{71AED454-9E82-8CED-407D-B7D6066A2899}"/>
              </a:ext>
            </a:extLst>
          </p:cNvPr>
          <p:cNvPicPr>
            <a:picLocks noChangeAspect="1"/>
          </p:cNvPicPr>
          <p:nvPr/>
        </p:nvPicPr>
        <p:blipFill>
          <a:blip r:embed="rId3"/>
          <a:stretch>
            <a:fillRect/>
          </a:stretch>
        </p:blipFill>
        <p:spPr>
          <a:xfrm>
            <a:off x="2371021" y="1310456"/>
            <a:ext cx="7449958" cy="4237087"/>
          </a:xfrm>
          <a:prstGeom prst="rect">
            <a:avLst/>
          </a:prstGeom>
        </p:spPr>
      </p:pic>
    </p:spTree>
    <p:extLst>
      <p:ext uri="{BB962C8B-B14F-4D97-AF65-F5344CB8AC3E}">
        <p14:creationId xmlns:p14="http://schemas.microsoft.com/office/powerpoint/2010/main" val="188445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37163F2F-1D74-E00F-136B-CBB3F70A2AFC}"/>
              </a:ext>
            </a:extLst>
          </p:cNvPr>
          <p:cNvPicPr>
            <a:picLocks noChangeAspect="1"/>
          </p:cNvPicPr>
          <p:nvPr/>
        </p:nvPicPr>
        <p:blipFill>
          <a:blip r:embed="rId2"/>
          <a:stretch>
            <a:fillRect/>
          </a:stretch>
        </p:blipFill>
        <p:spPr>
          <a:xfrm>
            <a:off x="-1097975" y="188043"/>
            <a:ext cx="12916350" cy="5573660"/>
          </a:xfrm>
          <a:prstGeom prst="rect">
            <a:avLst/>
          </a:prstGeom>
        </p:spPr>
      </p:pic>
    </p:spTree>
    <p:extLst>
      <p:ext uri="{BB962C8B-B14F-4D97-AF65-F5344CB8AC3E}">
        <p14:creationId xmlns:p14="http://schemas.microsoft.com/office/powerpoint/2010/main" val="2554187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76D0C-751C-DF56-2C07-C4857173D220}"/>
              </a:ext>
            </a:extLst>
          </p:cNvPr>
          <p:cNvSpPr>
            <a:spLocks noGrp="1"/>
          </p:cNvSpPr>
          <p:nvPr>
            <p:ph type="title"/>
          </p:nvPr>
        </p:nvSpPr>
        <p:spPr/>
        <p:txBody>
          <a:bodyPr/>
          <a:lstStyle/>
          <a:p>
            <a:r>
              <a:rPr lang="da-DK" dirty="0"/>
              <a:t>Derfor er det vigtigt at give elever handle muligheder!</a:t>
            </a:r>
          </a:p>
        </p:txBody>
      </p:sp>
      <p:pic>
        <p:nvPicPr>
          <p:cNvPr id="4" name="Pladsholder til indhold 3">
            <a:hlinkClick r:id="rId2"/>
            <a:extLst>
              <a:ext uri="{FF2B5EF4-FFF2-40B4-BE49-F238E27FC236}">
                <a16:creationId xmlns:a16="http://schemas.microsoft.com/office/drawing/2014/main" id="{FA1177D7-17D5-3A0D-ACC9-1C535A40925A}"/>
              </a:ext>
            </a:extLst>
          </p:cNvPr>
          <p:cNvPicPr>
            <a:picLocks noGrp="1" noChangeAspect="1"/>
          </p:cNvPicPr>
          <p:nvPr>
            <p:ph idx="1"/>
          </p:nvPr>
        </p:nvPicPr>
        <p:blipFill>
          <a:blip r:embed="rId3"/>
          <a:stretch>
            <a:fillRect/>
          </a:stretch>
        </p:blipFill>
        <p:spPr>
          <a:xfrm>
            <a:off x="3921760" y="2141537"/>
            <a:ext cx="3041237" cy="4580943"/>
          </a:xfrm>
          <a:prstGeom prst="rect">
            <a:avLst/>
          </a:prstGeom>
        </p:spPr>
      </p:pic>
    </p:spTree>
    <p:extLst>
      <p:ext uri="{BB962C8B-B14F-4D97-AF65-F5344CB8AC3E}">
        <p14:creationId xmlns:p14="http://schemas.microsoft.com/office/powerpoint/2010/main" val="614340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Billede 1">
            <a:hlinkClick r:id="rId3"/>
            <a:extLst>
              <a:ext uri="{FF2B5EF4-FFF2-40B4-BE49-F238E27FC236}">
                <a16:creationId xmlns:a16="http://schemas.microsoft.com/office/drawing/2014/main" id="{11A404DF-44A9-1020-E82A-01C5944D841E}"/>
              </a:ext>
            </a:extLst>
          </p:cNvPr>
          <p:cNvPicPr>
            <a:picLocks noChangeAspect="1"/>
          </p:cNvPicPr>
          <p:nvPr/>
        </p:nvPicPr>
        <p:blipFill rotWithShape="1">
          <a:blip r:embed="rId4"/>
          <a:srcRect l="1150" r="-1" b="-1"/>
          <a:stretch/>
        </p:blipFill>
        <p:spPr>
          <a:xfrm>
            <a:off x="516466" y="10"/>
            <a:ext cx="11159068" cy="6857990"/>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1685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hlinkClick r:id="rId2"/>
            <a:extLst>
              <a:ext uri="{FF2B5EF4-FFF2-40B4-BE49-F238E27FC236}">
                <a16:creationId xmlns:a16="http://schemas.microsoft.com/office/drawing/2014/main" id="{8DA9D1BD-951A-5475-4661-CCC00A123352}"/>
              </a:ext>
            </a:extLst>
          </p:cNvPr>
          <p:cNvGraphicFramePr>
            <a:graphicFrameLocks noChangeAspect="1"/>
          </p:cNvGraphicFramePr>
          <p:nvPr>
            <p:extLst>
              <p:ext uri="{D42A27DB-BD31-4B8C-83A1-F6EECF244321}">
                <p14:modId xmlns:p14="http://schemas.microsoft.com/office/powerpoint/2010/main" val="4112662843"/>
              </p:ext>
            </p:extLst>
          </p:nvPr>
        </p:nvGraphicFramePr>
        <p:xfrm>
          <a:off x="1422400" y="104365"/>
          <a:ext cx="9377680" cy="6627728"/>
        </p:xfrm>
        <a:graphic>
          <a:graphicData uri="http://schemas.openxmlformats.org/presentationml/2006/ole">
            <mc:AlternateContent xmlns:mc="http://schemas.openxmlformats.org/markup-compatibility/2006">
              <mc:Choice xmlns:v="urn:schemas-microsoft-com:vml" Requires="v">
                <p:oleObj name="Acrobat Document" r:id="rId3" imgW="6415642" imgH="4533713" progId="AcroExch.Document.2020">
                  <p:embed/>
                </p:oleObj>
              </mc:Choice>
              <mc:Fallback>
                <p:oleObj name="Acrobat Document" r:id="rId3" imgW="6415642" imgH="4533713" progId="AcroExch.Document.2020">
                  <p:embed/>
                  <p:pic>
                    <p:nvPicPr>
                      <p:cNvPr id="0" name=""/>
                      <p:cNvPicPr/>
                      <p:nvPr/>
                    </p:nvPicPr>
                    <p:blipFill>
                      <a:blip r:embed="rId4"/>
                      <a:stretch>
                        <a:fillRect/>
                      </a:stretch>
                    </p:blipFill>
                    <p:spPr>
                      <a:xfrm>
                        <a:off x="1422400" y="104365"/>
                        <a:ext cx="9377680" cy="6627728"/>
                      </a:xfrm>
                      <a:prstGeom prst="rect">
                        <a:avLst/>
                      </a:prstGeom>
                    </p:spPr>
                  </p:pic>
                </p:oleObj>
              </mc:Fallback>
            </mc:AlternateContent>
          </a:graphicData>
        </a:graphic>
      </p:graphicFrame>
    </p:spTree>
    <p:extLst>
      <p:ext uri="{BB962C8B-B14F-4D97-AF65-F5344CB8AC3E}">
        <p14:creationId xmlns:p14="http://schemas.microsoft.com/office/powerpoint/2010/main" val="2208647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hlinkClick r:id="rId2"/>
            <a:extLst>
              <a:ext uri="{FF2B5EF4-FFF2-40B4-BE49-F238E27FC236}">
                <a16:creationId xmlns:a16="http://schemas.microsoft.com/office/drawing/2014/main" id="{4F511A08-C2AB-6D49-5C9C-309B5B5B95EC}"/>
              </a:ext>
            </a:extLst>
          </p:cNvPr>
          <p:cNvPicPr>
            <a:picLocks noChangeAspect="1"/>
          </p:cNvPicPr>
          <p:nvPr/>
        </p:nvPicPr>
        <p:blipFill>
          <a:blip r:embed="rId3"/>
          <a:stretch>
            <a:fillRect/>
          </a:stretch>
        </p:blipFill>
        <p:spPr>
          <a:xfrm>
            <a:off x="2692003" y="0"/>
            <a:ext cx="6807994" cy="6858000"/>
          </a:xfrm>
          <a:prstGeom prst="rect">
            <a:avLst/>
          </a:prstGeom>
        </p:spPr>
      </p:pic>
    </p:spTree>
    <p:extLst>
      <p:ext uri="{BB962C8B-B14F-4D97-AF65-F5344CB8AC3E}">
        <p14:creationId xmlns:p14="http://schemas.microsoft.com/office/powerpoint/2010/main" val="34880810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mmelsk">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Himmelsk</Template>
  <TotalTime>355</TotalTime>
  <Words>152</Words>
  <Application>Microsoft Office PowerPoint</Application>
  <PresentationFormat>Widescreen</PresentationFormat>
  <Paragraphs>12</Paragraphs>
  <Slides>19</Slides>
  <Notes>0</Notes>
  <HiddenSlides>0</HiddenSlides>
  <MMClips>0</MMClips>
  <ScaleCrop>false</ScaleCrop>
  <HeadingPairs>
    <vt:vector size="8" baseType="variant">
      <vt:variant>
        <vt:lpstr>Benyttede skrifttyper</vt:lpstr>
      </vt:variant>
      <vt:variant>
        <vt:i4>6</vt:i4>
      </vt:variant>
      <vt:variant>
        <vt:lpstr>Tema</vt:lpstr>
      </vt:variant>
      <vt:variant>
        <vt:i4>1</vt:i4>
      </vt:variant>
      <vt:variant>
        <vt:lpstr>Integrerede OLE-servere</vt:lpstr>
      </vt:variant>
      <vt:variant>
        <vt:i4>1</vt:i4>
      </vt:variant>
      <vt:variant>
        <vt:lpstr>Slidetitler</vt:lpstr>
      </vt:variant>
      <vt:variant>
        <vt:i4>19</vt:i4>
      </vt:variant>
    </vt:vector>
  </HeadingPairs>
  <TitlesOfParts>
    <vt:vector size="27" baseType="lpstr">
      <vt:lpstr>Arial</vt:lpstr>
      <vt:lpstr>Calibri</vt:lpstr>
      <vt:lpstr>Calibri Light</vt:lpstr>
      <vt:lpstr>Doppio One</vt:lpstr>
      <vt:lpstr>inherit</vt:lpstr>
      <vt:lpstr>Publik</vt:lpstr>
      <vt:lpstr>Himmelsk</vt:lpstr>
      <vt:lpstr>Acrobat Document</vt:lpstr>
      <vt:lpstr>Vi starter med en rundtur</vt:lpstr>
      <vt:lpstr>PowerPoint-præsentation</vt:lpstr>
      <vt:lpstr>PowerPoint-præsentation</vt:lpstr>
      <vt:lpstr>PowerPoint-præsentation</vt:lpstr>
      <vt:lpstr>PowerPoint-præsentation</vt:lpstr>
      <vt:lpstr>Derfor er det vigtigt at give elever handle muligheder!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Silkeborg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 starter med en rundtur</dc:title>
  <dc:creator>Søren Lumbye (13629)</dc:creator>
  <cp:lastModifiedBy>Karen Præstegaard Hendriksen</cp:lastModifiedBy>
  <cp:revision>5</cp:revision>
  <dcterms:created xsi:type="dcterms:W3CDTF">2024-02-20T08:18:15Z</dcterms:created>
  <dcterms:modified xsi:type="dcterms:W3CDTF">2024-02-23T10:57:06Z</dcterms:modified>
</cp:coreProperties>
</file>