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CC569-5073-412C-9B44-0AEE696E62EF}" v="55" dt="2024-03-04T10:23:5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5EE2-1DCB-4964-896C-D2DB3B8DCB20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D2FF-468F-48C2-9D02-27BC701AF8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57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AC514-CA0E-E5C1-1EB1-4E987FB38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C3E2D-A4C9-ACE9-AC2D-CAA718BC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238EAE-D014-4073-5C07-7F9F92D7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36BD9E-E323-7430-E3B6-B25F9C84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95313E-B3D0-F9DD-6B95-1CA1733C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7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A139B-71E9-F71D-9146-3111DFBA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52985B2-A163-39B7-48B1-A2BE84F9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72902C-B120-9FEC-0600-BE0E01C7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EE81D6-CEFC-E951-17D3-3941A5CB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78B8F1-8E89-01F7-3362-8BA62551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5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24F79C5-90D4-CCD0-96AF-77A9C5CAD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F90C5D-FBBC-FB7B-8897-3E8CE9674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95C261-B760-2DBC-9AEA-85FE15AD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2B7BB5-B61F-1922-0BDA-91FD5BB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957F5A-5247-0D5B-B019-FA393042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6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D4157-698E-D94F-8A71-F4D5A33C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386058-246B-2401-97D8-C3211125A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E9A438-CEDE-F912-4D9A-1F95805E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BDE11C-5C3C-24C6-5AAB-8D2AB1C6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8EC166-7ACA-CC3B-9303-37008175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5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213AC-9B36-B0C6-57B4-0FEFDC50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02B996-CD1B-8ACB-94EA-5D163A2E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CBBA55-232C-6A20-F9D4-BCB2556C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424F1F-4B77-FFFE-E5EF-2BBF1A41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DC1FFC-157C-F470-421A-E37226D7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59B2D-6419-F65E-BD24-E4652C9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8D9AC8-B899-736D-D8AD-CFF15834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8AB329-6C7E-6FB6-4615-5341727E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DB51C4-558A-FAFB-2232-E95540E8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2E1D02-A54F-93C0-B620-9B7E943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EEB824-3508-572A-CB2F-8569F557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82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16CA4-8797-8C21-0598-53CC8A01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03806B-CA5B-34BD-C3D1-2E23608D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C5D520-2F6E-3087-A833-C1387B7D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7F31AF-DAA4-1DB4-4E47-A43A08AEE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DDCB25-8D0F-FE2C-B736-00C78BEBD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910E15-FFBC-2079-D03F-45B812BD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1283DB9-94E1-2102-616D-DAB7E09B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B1269C5-2C70-9547-FD13-CADA4EAA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6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F9C19-7BF7-8B5C-B3F5-A801E4C5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9B34E8-62FA-F1D6-2BE5-C217E405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21B91A7-26FE-63EF-44B3-6FF03265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B328F41-A7E2-2037-FF2A-F2E27CCB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20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9EA6DE8-4D68-3032-4D0E-10F325F1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BC29030-DB02-9CDE-BA65-AD477D04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511AEE-A182-515F-97A7-5B4C02F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71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9C101-F96C-A631-E15E-FCF842D1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91D46C-D691-FFAE-C8BA-FE652C27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178974-E142-FE0D-B42F-78A9D5594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8AB1C4-DF85-7F2C-7A98-C06D5B2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E19957-F519-77D5-2E2E-3CC9BA0C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83B724-8370-1F0C-A3E6-AD0CE599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2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5C405-FD58-541F-6DED-678128FA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FCCAD4-8D7C-D55C-747E-416EE7E05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DD14AF-BEFE-3F5C-78ED-0C224B240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56D981-F56E-6404-9A76-6E480183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75E2DB-A711-8847-938F-B380C3CD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2271C8-DC4C-6A27-F9CB-AF20DA2A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59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BC785EA-0C9F-932D-B50C-39FF5F7B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8C652A-20F8-4A41-305C-96F1A21D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36F446-B197-1409-D0C9-A6F47E4E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57B2E-7C0E-4A9F-BD7D-6E4AC44B866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ACE47-6000-D638-7C3D-1E5DD989C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E9E3A6-97E1-2B1D-A6C2-F911F1F5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D95A0-D230-4766-A270-DC62AB9F5F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8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e@nordvaerk.d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alborgforsyning.dk/privat/affald/om-affaldsomradet/undervisn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D9E46-9358-43E5-8963-C4B8BF2D0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72" y="1340414"/>
            <a:ext cx="9144000" cy="1487672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Grønt Flag Grøn Skole</a:t>
            </a:r>
            <a:br>
              <a:rPr lang="da-DK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konference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DD7EB4-6A9A-8267-116A-863CE1AA7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72" y="3685112"/>
            <a:ext cx="9144000" cy="1120882"/>
          </a:xfrm>
        </p:spPr>
        <p:txBody>
          <a:bodyPr>
            <a:noAutofit/>
          </a:bodyPr>
          <a:lstStyle/>
          <a:p>
            <a:r>
              <a:rPr lang="da-DK" sz="3200" dirty="0" err="1"/>
              <a:t>Vesterkærets</a:t>
            </a:r>
            <a:r>
              <a:rPr lang="da-DK" sz="3200" dirty="0"/>
              <a:t> Skole</a:t>
            </a:r>
          </a:p>
          <a:p>
            <a:r>
              <a:rPr lang="da-DK" sz="3200" dirty="0"/>
              <a:t>Tirsdag den 5. marts 2024</a:t>
            </a:r>
          </a:p>
        </p:txBody>
      </p:sp>
      <p:pic>
        <p:nvPicPr>
          <p:cNvPr id="1026" name="Billede 16">
            <a:extLst>
              <a:ext uri="{FF2B5EF4-FFF2-40B4-BE49-F238E27FC236}">
                <a16:creationId xmlns:a16="http://schemas.microsoft.com/office/drawing/2014/main" id="{628D6588-C19F-AC74-A34C-E47C7FA2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4702286"/>
            <a:ext cx="2559257" cy="20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BE5BC1D-C5BA-E196-BC2C-AEF2A18606E8}"/>
              </a:ext>
            </a:extLst>
          </p:cNvPr>
          <p:cNvSpPr txBox="1"/>
          <p:nvPr/>
        </p:nvSpPr>
        <p:spPr>
          <a:xfrm>
            <a:off x="645927" y="5035712"/>
            <a:ext cx="37450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Anette Neidhardt</a:t>
            </a:r>
          </a:p>
          <a:p>
            <a:r>
              <a:rPr lang="da-DK" sz="2000" dirty="0"/>
              <a:t>Skoletjenesteansvarlig ved Nordværk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6465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F69E4-8EBC-1D09-EEE9-12FA0305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F65CE-9ACC-56AB-E257-A1EE89A9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72" y="789999"/>
            <a:ext cx="9144000" cy="1926568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Grønt Flag Grøn Skole</a:t>
            </a:r>
            <a:br>
              <a:rPr lang="da-DK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konference </a:t>
            </a:r>
            <a:br>
              <a:rPr lang="da-DK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a-DK" sz="2000" dirty="0">
                <a:solidFill>
                  <a:schemeClr val="accent3">
                    <a:lumMod val="75000"/>
                  </a:schemeClr>
                </a:solidFill>
              </a:rPr>
              <a:t>4.marts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F1F78-0DF7-731F-D6C4-2D093BA9D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72" y="3204744"/>
            <a:ext cx="9144000" cy="2312841"/>
          </a:xfrm>
        </p:spPr>
        <p:txBody>
          <a:bodyPr>
            <a:noAutofit/>
          </a:bodyPr>
          <a:lstStyle/>
          <a:p>
            <a:r>
              <a:rPr lang="da-DK" sz="4000" dirty="0"/>
              <a:t>Anette Neidhardt</a:t>
            </a:r>
          </a:p>
          <a:p>
            <a:r>
              <a:rPr lang="da-DK" sz="3000" dirty="0"/>
              <a:t>Skoletjenesteansvarlig ved Nordværk</a:t>
            </a:r>
          </a:p>
          <a:p>
            <a:r>
              <a:rPr lang="da-DK" sz="3000" dirty="0"/>
              <a:t>Mail: </a:t>
            </a:r>
            <a:r>
              <a:rPr lang="da-DK" sz="3000" dirty="0">
                <a:hlinkClick r:id="rId2"/>
              </a:rPr>
              <a:t>Ane@nordvaerk.dk</a:t>
            </a:r>
            <a:endParaRPr lang="da-DK" sz="3000" dirty="0"/>
          </a:p>
          <a:p>
            <a:r>
              <a:rPr lang="da-DK" sz="3000" dirty="0"/>
              <a:t>Mobil: 2520 4941</a:t>
            </a:r>
          </a:p>
          <a:p>
            <a:endParaRPr lang="da-DK" sz="3200" dirty="0"/>
          </a:p>
        </p:txBody>
      </p:sp>
      <p:pic>
        <p:nvPicPr>
          <p:cNvPr id="1026" name="Billede 16">
            <a:extLst>
              <a:ext uri="{FF2B5EF4-FFF2-40B4-BE49-F238E27FC236}">
                <a16:creationId xmlns:a16="http://schemas.microsoft.com/office/drawing/2014/main" id="{8F8AB790-B1D8-1686-5004-E90C3DB8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4702286"/>
            <a:ext cx="2559257" cy="20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C84B1-F228-DFD5-D6FD-0A8AD0D9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a-DK" sz="3600" dirty="0">
                <a:latin typeface="+mn-lt"/>
              </a:rPr>
              <a:t>Aalborg Renovations skoletjeneste er nu </a:t>
            </a:r>
            <a:br>
              <a:rPr lang="da-DK" sz="3600" dirty="0">
                <a:latin typeface="+mn-lt"/>
              </a:rPr>
            </a:br>
            <a:r>
              <a:rPr lang="da-DK" sz="3600" dirty="0">
                <a:latin typeface="+mn-lt"/>
              </a:rPr>
              <a:t>						´s  skoletjeneste</a:t>
            </a:r>
          </a:p>
        </p:txBody>
      </p:sp>
      <p:pic>
        <p:nvPicPr>
          <p:cNvPr id="4" name="Billede 16">
            <a:extLst>
              <a:ext uri="{FF2B5EF4-FFF2-40B4-BE49-F238E27FC236}">
                <a16:creationId xmlns:a16="http://schemas.microsoft.com/office/drawing/2014/main" id="{7B310922-AAC2-BA11-4A9F-2E8C7E1F0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3"/>
          <a:stretch/>
        </p:blipFill>
        <p:spPr bwMode="auto">
          <a:xfrm>
            <a:off x="9210674" y="5619565"/>
            <a:ext cx="2664765" cy="12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33;p25">
            <a:extLst>
              <a:ext uri="{FF2B5EF4-FFF2-40B4-BE49-F238E27FC236}">
                <a16:creationId xmlns:a16="http://schemas.microsoft.com/office/drawing/2014/main" id="{04B9E718-E0D5-7AB2-39E3-659B83F3F7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98" y="1912030"/>
            <a:ext cx="4357031" cy="29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25">
            <a:extLst>
              <a:ext uri="{FF2B5EF4-FFF2-40B4-BE49-F238E27FC236}">
                <a16:creationId xmlns:a16="http://schemas.microsoft.com/office/drawing/2014/main" id="{04EC89C9-D9AE-BE7F-5740-6208E8B84D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199" y="2544165"/>
            <a:ext cx="3426949" cy="209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16">
            <a:extLst>
              <a:ext uri="{FF2B5EF4-FFF2-40B4-BE49-F238E27FC236}">
                <a16:creationId xmlns:a16="http://schemas.microsoft.com/office/drawing/2014/main" id="{E7829B88-1640-E8B3-7AFE-99A7F5913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8" r="6979" b="33400"/>
          <a:stretch/>
        </p:blipFill>
        <p:spPr bwMode="auto">
          <a:xfrm>
            <a:off x="4014933" y="1075564"/>
            <a:ext cx="2478788" cy="61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45EFED6-1EA6-3304-D768-EB16FD896394}"/>
              </a:ext>
            </a:extLst>
          </p:cNvPr>
          <p:cNvSpPr txBox="1"/>
          <p:nvPr/>
        </p:nvSpPr>
        <p:spPr>
          <a:xfrm>
            <a:off x="5794745" y="1912030"/>
            <a:ext cx="5758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Men tilbuddene er de samme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481E8BA-7BA8-0D9F-2E15-B99FF9187D66}"/>
              </a:ext>
            </a:extLst>
          </p:cNvPr>
          <p:cNvSpPr txBox="1"/>
          <p:nvPr/>
        </p:nvSpPr>
        <p:spPr>
          <a:xfrm>
            <a:off x="638498" y="5588534"/>
            <a:ext cx="7506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Find dem på Aabenaalborg.dk : søgeord ”affald”</a:t>
            </a:r>
          </a:p>
        </p:txBody>
      </p:sp>
      <p:pic>
        <p:nvPicPr>
          <p:cNvPr id="9" name="Google Shape;131;p25">
            <a:extLst>
              <a:ext uri="{FF2B5EF4-FFF2-40B4-BE49-F238E27FC236}">
                <a16:creationId xmlns:a16="http://schemas.microsoft.com/office/drawing/2014/main" id="{1B13A3FE-1849-5B4D-B566-E51D46A231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506" r="15139" b="39129"/>
          <a:stretch/>
        </p:blipFill>
        <p:spPr>
          <a:xfrm>
            <a:off x="4614511" y="3964735"/>
            <a:ext cx="3263706" cy="99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CF95-F0C3-AE02-38CE-2F0D69C2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EC312-AF79-C052-FF0E-507CAF47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 ”Affaldssortering i kommunale institutioner”</a:t>
            </a:r>
          </a:p>
        </p:txBody>
      </p:sp>
      <p:pic>
        <p:nvPicPr>
          <p:cNvPr id="4" name="Billede 16">
            <a:extLst>
              <a:ext uri="{FF2B5EF4-FFF2-40B4-BE49-F238E27FC236}">
                <a16:creationId xmlns:a16="http://schemas.microsoft.com/office/drawing/2014/main" id="{B172ECCF-441C-5D88-3964-BEBDDBD64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4966017"/>
            <a:ext cx="2664765" cy="18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9E1B70D-8758-87BC-3F5E-CC00B3F95945}"/>
              </a:ext>
            </a:extLst>
          </p:cNvPr>
          <p:cNvSpPr txBox="1"/>
          <p:nvPr/>
        </p:nvSpPr>
        <p:spPr>
          <a:xfrm>
            <a:off x="838200" y="1840519"/>
            <a:ext cx="544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Opstart 2021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D9C90A7-8DF4-548C-5E82-E173CF054378}"/>
              </a:ext>
            </a:extLst>
          </p:cNvPr>
          <p:cNvSpPr txBox="1"/>
          <p:nvPr/>
        </p:nvSpPr>
        <p:spPr>
          <a:xfrm>
            <a:off x="838200" y="4673629"/>
            <a:ext cx="544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Projektet afsluttes i 2024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CA9E537-6495-003F-A555-933EDC9D07FE}"/>
              </a:ext>
            </a:extLst>
          </p:cNvPr>
          <p:cNvSpPr txBox="1"/>
          <p:nvPr/>
        </p:nvSpPr>
        <p:spPr>
          <a:xfrm>
            <a:off x="838200" y="2391662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Direktørgruppen for Klima og Miljø besluttede at: </a:t>
            </a:r>
          </a:p>
          <a:p>
            <a:r>
              <a:rPr lang="da-DK" dirty="0"/>
              <a:t>Alle kommunale institutioner skal have en fungerende affaldsordning for plast, metal og kartoner samt papir og pap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22D4DF2-492E-197E-E104-8F0E5C24AEB4}"/>
              </a:ext>
            </a:extLst>
          </p:cNvPr>
          <p:cNvSpPr txBox="1"/>
          <p:nvPr/>
        </p:nvSpPr>
        <p:spPr>
          <a:xfrm>
            <a:off x="838200" y="373776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Der afsættes et beløb hvert år til at hjælpe institutionerne med at nå i mål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64CAD1F-5C1E-C992-6305-7D5D965E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4" y="1002000"/>
            <a:ext cx="3139655" cy="45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5642-624D-B1B8-B33B-D16CAF48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5D375-4BAC-12B5-D9E2-D54B96F0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der kommet ud af projektet på skoleområdet?</a:t>
            </a:r>
          </a:p>
        </p:txBody>
      </p:sp>
      <p:pic>
        <p:nvPicPr>
          <p:cNvPr id="4" name="Billede 16">
            <a:extLst>
              <a:ext uri="{FF2B5EF4-FFF2-40B4-BE49-F238E27FC236}">
                <a16:creationId xmlns:a16="http://schemas.microsoft.com/office/drawing/2014/main" id="{2F76E3D7-3DC2-DA5A-EEA8-30451CFC2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4966017"/>
            <a:ext cx="2664765" cy="18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tekst, Pakke materiale, Emballage, Papirprodukt&#10;&#10;Automatisk genereret beskrivelse">
            <a:extLst>
              <a:ext uri="{FF2B5EF4-FFF2-40B4-BE49-F238E27FC236}">
                <a16:creationId xmlns:a16="http://schemas.microsoft.com/office/drawing/2014/main" id="{2F86C024-157F-B183-248B-B95E41EF0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/>
          <a:stretch/>
        </p:blipFill>
        <p:spPr>
          <a:xfrm>
            <a:off x="3439766" y="1686091"/>
            <a:ext cx="4763056" cy="328452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568CF1F-1F98-8C75-B2E0-51BFD1AB5C3D}"/>
              </a:ext>
            </a:extLst>
          </p:cNvPr>
          <p:cNvSpPr txBox="1"/>
          <p:nvPr/>
        </p:nvSpPr>
        <p:spPr>
          <a:xfrm>
            <a:off x="8473259" y="1679945"/>
            <a:ext cx="3402181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Aktivitetsplakat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Pixibog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Opgavehæfte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Konkurrence med flot præmie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Skraldesang med noder af Michael Bach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Musikvideo</a:t>
            </a:r>
          </a:p>
        </p:txBody>
      </p:sp>
      <p:pic>
        <p:nvPicPr>
          <p:cNvPr id="8" name="Billede 7" descr="Et billede, der indeholder tegneserie, Animation, Animeret tegnefilm, clipart&#10;&#10;Automatisk genereret beskrivelse">
            <a:extLst>
              <a:ext uri="{FF2B5EF4-FFF2-40B4-BE49-F238E27FC236}">
                <a16:creationId xmlns:a16="http://schemas.microsoft.com/office/drawing/2014/main" id="{30B303BD-A1D5-DB70-4AE9-A97ADC5F2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9633"/>
            <a:ext cx="3015866" cy="254237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88C4930-D868-44EC-BA8D-34C4A580B7D9}"/>
              </a:ext>
            </a:extLst>
          </p:cNvPr>
          <p:cNvSpPr txBox="1"/>
          <p:nvPr/>
        </p:nvSpPr>
        <p:spPr>
          <a:xfrm>
            <a:off x="2095500" y="1690688"/>
            <a:ext cx="253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accent3">
                    <a:lumMod val="75000"/>
                  </a:schemeClr>
                </a:solidFill>
              </a:rPr>
              <a:t>0.-3.klasserne</a:t>
            </a:r>
          </a:p>
        </p:txBody>
      </p:sp>
      <p:pic>
        <p:nvPicPr>
          <p:cNvPr id="1026" name="Picture 2" descr="Aalborg Forsyning: Privat">
            <a:extLst>
              <a:ext uri="{FF2B5EF4-FFF2-40B4-BE49-F238E27FC236}">
                <a16:creationId xmlns:a16="http://schemas.microsoft.com/office/drawing/2014/main" id="{DC393073-0397-8C22-1944-67BF626E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52" y="4866096"/>
            <a:ext cx="4081023" cy="14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6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0AB3-1AC0-B171-FB7D-4F8FB1FD3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C99F3-EE3D-9F58-F52D-CCA0F2EE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+ en hjemmeside med opgaver og aktiviteter</a:t>
            </a:r>
          </a:p>
        </p:txBody>
      </p:sp>
      <p:pic>
        <p:nvPicPr>
          <p:cNvPr id="4" name="Billede 16">
            <a:extLst>
              <a:ext uri="{FF2B5EF4-FFF2-40B4-BE49-F238E27FC236}">
                <a16:creationId xmlns:a16="http://schemas.microsoft.com/office/drawing/2014/main" id="{3BCD6A52-1F3C-F99C-1AF0-348521CD8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5038037"/>
            <a:ext cx="2664765" cy="18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D339961-69CD-78E2-ECDC-CF31303D2C08}"/>
              </a:ext>
            </a:extLst>
          </p:cNvPr>
          <p:cNvSpPr txBox="1"/>
          <p:nvPr/>
        </p:nvSpPr>
        <p:spPr>
          <a:xfrm>
            <a:off x="639192" y="334737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https://aalborgforsyning.dk/privat/affald/om-affaldsomradet/undervisning/</a:t>
            </a:r>
            <a:endParaRPr lang="da-DK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DC7FF72-A902-C320-9521-FB6D639BE3C7}"/>
              </a:ext>
            </a:extLst>
          </p:cNvPr>
          <p:cNvSpPr txBox="1"/>
          <p:nvPr/>
        </p:nvSpPr>
        <p:spPr>
          <a:xfrm>
            <a:off x="639192" y="1987799"/>
            <a:ext cx="2947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Hjemmesiden er på vej til Nordværks nye hjemmeside og </a:t>
            </a:r>
            <a:r>
              <a:rPr lang="da-DK" sz="2000" b="1" dirty="0"/>
              <a:t>findes indtil videre her</a:t>
            </a:r>
            <a:r>
              <a:rPr lang="da-DK" sz="2000" dirty="0"/>
              <a:t>: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27A2A2D-8B1F-1A6C-C88E-363BA1E9E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162" y="1820644"/>
            <a:ext cx="2912294" cy="386205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14D8BA4-59B0-AA3E-9EA8-2D6B90E8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421" y="1376278"/>
            <a:ext cx="2895272" cy="346020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B055BAF-85C8-DDC3-C0F5-30BCCF1E139C}"/>
              </a:ext>
            </a:extLst>
          </p:cNvPr>
          <p:cNvSpPr txBox="1"/>
          <p:nvPr/>
        </p:nvSpPr>
        <p:spPr>
          <a:xfrm>
            <a:off x="639192" y="4229257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Målet med hjemmesiden er, at det bliver </a:t>
            </a:r>
            <a:r>
              <a:rPr lang="da-DK" sz="2000" b="1" dirty="0"/>
              <a:t>nemt at finde noget undervisningsmateriale </a:t>
            </a:r>
            <a:r>
              <a:rPr lang="da-DK" sz="2000" dirty="0"/>
              <a:t>til at understøtte eleverne i deres adfærd omkring affald</a:t>
            </a:r>
          </a:p>
        </p:txBody>
      </p:sp>
    </p:spTree>
    <p:extLst>
      <p:ext uri="{BB962C8B-B14F-4D97-AF65-F5344CB8AC3E}">
        <p14:creationId xmlns:p14="http://schemas.microsoft.com/office/powerpoint/2010/main" val="238480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6C3D-8378-3C27-083B-2CE8DE92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D0F8A-82D8-26B6-69AC-AA22EBD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Og…..</a:t>
            </a:r>
          </a:p>
        </p:txBody>
      </p:sp>
      <p:pic>
        <p:nvPicPr>
          <p:cNvPr id="4" name="Billede 16">
            <a:extLst>
              <a:ext uri="{FF2B5EF4-FFF2-40B4-BE49-F238E27FC236}">
                <a16:creationId xmlns:a16="http://schemas.microsoft.com/office/drawing/2014/main" id="{92338554-54E4-378D-5F07-D3347F76E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3" b="32011"/>
          <a:stretch/>
        </p:blipFill>
        <p:spPr bwMode="auto">
          <a:xfrm>
            <a:off x="9467851" y="6201729"/>
            <a:ext cx="2664765" cy="5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DE87AD-4BDC-85B5-2AEB-33815107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514475"/>
            <a:ext cx="6103819" cy="2952750"/>
          </a:xfrm>
          <a:prstGeom prst="rect">
            <a:avLst/>
          </a:prstGeom>
        </p:spPr>
      </p:pic>
      <p:pic>
        <p:nvPicPr>
          <p:cNvPr id="2052" name="Picture 4" descr="Piktogram til affaldssortering, mad- og drikkekartoner, kvadratisk">
            <a:extLst>
              <a:ext uri="{FF2B5EF4-FFF2-40B4-BE49-F238E27FC236}">
                <a16:creationId xmlns:a16="http://schemas.microsoft.com/office/drawing/2014/main" id="{840F560F-D11A-B318-3CA3-EF7D5DBC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46" y="4812056"/>
            <a:ext cx="1709602" cy="16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7837A95-8338-4FA8-D234-EE75A2CE9A71}"/>
              </a:ext>
            </a:extLst>
          </p:cNvPr>
          <p:cNvSpPr txBox="1"/>
          <p:nvPr/>
        </p:nvSpPr>
        <p:spPr>
          <a:xfrm>
            <a:off x="7448551" y="1938477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Mange skoler har kortlagt deres indendørs- og udendørsudstyr, som krævet af kommunen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Stigning i antallet af skoler med de rette udendørs containere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Der er udleveret mange gratis indendørs skraldespande til skolerne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Men står de inde i klasserne og bliver de brugt?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Pil: opadgående 6">
            <a:extLst>
              <a:ext uri="{FF2B5EF4-FFF2-40B4-BE49-F238E27FC236}">
                <a16:creationId xmlns:a16="http://schemas.microsoft.com/office/drawing/2014/main" id="{EACA47EE-AD79-28D4-B78A-92B99F0F627F}"/>
              </a:ext>
            </a:extLst>
          </p:cNvPr>
          <p:cNvSpPr/>
          <p:nvPr/>
        </p:nvSpPr>
        <p:spPr>
          <a:xfrm>
            <a:off x="4061626" y="3429000"/>
            <a:ext cx="239698" cy="1609037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90C2DCC-90BB-8409-2565-3F92D2C4352D}"/>
              </a:ext>
            </a:extLst>
          </p:cNvPr>
          <p:cNvSpPr txBox="1"/>
          <p:nvPr/>
        </p:nvSpPr>
        <p:spPr>
          <a:xfrm>
            <a:off x="7524245" y="1082272"/>
            <a:ext cx="445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”Det går i den rigtige retning”</a:t>
            </a:r>
            <a:endParaRPr lang="da-DK" sz="2000" b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353125-3FBA-EAF6-6D8D-E52C06CFD0C7}"/>
              </a:ext>
            </a:extLst>
          </p:cNvPr>
          <p:cNvSpPr txBox="1"/>
          <p:nvPr/>
        </p:nvSpPr>
        <p:spPr>
          <a:xfrm>
            <a:off x="2228295" y="5616954"/>
            <a:ext cx="128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Udleveres også i dag</a:t>
            </a:r>
          </a:p>
        </p:txBody>
      </p:sp>
    </p:spTree>
    <p:extLst>
      <p:ext uri="{BB962C8B-B14F-4D97-AF65-F5344CB8AC3E}">
        <p14:creationId xmlns:p14="http://schemas.microsoft.com/office/powerpoint/2010/main" val="290348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C3945-64C5-922D-16EB-D7605451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553315-F90D-E683-025C-D995B559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Mere </a:t>
            </a:r>
            <a:r>
              <a:rPr lang="en-US" sz="3600" dirty="0" err="1">
                <a:solidFill>
                  <a:schemeClr val="tx2"/>
                </a:solidFill>
              </a:rPr>
              <a:t>til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undervisningen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på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</a:rPr>
              <a:t>www.affald.dk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1E68A6B7-C005-38DE-04AD-18884A461501}"/>
              </a:ext>
            </a:extLst>
          </p:cNvPr>
          <p:cNvSpPr txBox="1"/>
          <p:nvPr/>
        </p:nvSpPr>
        <p:spPr>
          <a:xfrm>
            <a:off x="6685036" y="505081"/>
            <a:ext cx="5029200" cy="522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Hjemmeside</a:t>
            </a:r>
            <a:r>
              <a:rPr lang="en-US" sz="2000" dirty="0">
                <a:solidFill>
                  <a:schemeClr val="tx2"/>
                </a:solidFill>
              </a:rPr>
              <a:t> med den </a:t>
            </a:r>
            <a:r>
              <a:rPr lang="en-US" sz="2000" dirty="0" err="1">
                <a:solidFill>
                  <a:schemeClr val="tx2"/>
                </a:solidFill>
              </a:rPr>
              <a:t>nyeste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viden</a:t>
            </a:r>
            <a:r>
              <a:rPr lang="en-US" sz="2000" dirty="0">
                <a:solidFill>
                  <a:schemeClr val="tx2"/>
                </a:solidFill>
              </a:rPr>
              <a:t> om </a:t>
            </a:r>
            <a:r>
              <a:rPr lang="en-US" sz="2000" dirty="0" err="1">
                <a:solidFill>
                  <a:schemeClr val="tx2"/>
                </a:solidFill>
              </a:rPr>
              <a:t>affald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affaldsbehandling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andre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relaterede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emner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Tekst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filmklip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eleverne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Spørgefunktion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brug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af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eleverne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Information om </a:t>
            </a:r>
            <a:r>
              <a:rPr lang="en-US" sz="2000" dirty="0" err="1">
                <a:solidFill>
                  <a:schemeClr val="tx2"/>
                </a:solidFill>
              </a:rPr>
              <a:t>besøgstjenester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nærheden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Snart et </a:t>
            </a:r>
            <a:r>
              <a:rPr lang="en-US" sz="2000" dirty="0" err="1">
                <a:solidFill>
                  <a:schemeClr val="tx2"/>
                </a:solidFill>
              </a:rPr>
              <a:t>færdigt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undervisningsforløb</a:t>
            </a:r>
            <a:r>
              <a:rPr lang="en-US" sz="2000" dirty="0">
                <a:solidFill>
                  <a:schemeClr val="tx2"/>
                </a:solidFill>
              </a:rPr>
              <a:t> om </a:t>
            </a:r>
            <a:r>
              <a:rPr lang="en-US" sz="2000" dirty="0" err="1">
                <a:solidFill>
                  <a:schemeClr val="tx2"/>
                </a:solidFill>
              </a:rPr>
              <a:t>affaldssortering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klassen</a:t>
            </a:r>
            <a:r>
              <a:rPr lang="en-US" sz="2000" dirty="0">
                <a:solidFill>
                  <a:schemeClr val="tx2"/>
                </a:solidFill>
              </a:rPr>
              <a:t> - </a:t>
            </a:r>
            <a:r>
              <a:rPr lang="en-US" sz="2000" dirty="0" err="1">
                <a:solidFill>
                  <a:schemeClr val="tx2"/>
                </a:solidFill>
              </a:rPr>
              <a:t>klar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til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brug</a:t>
            </a:r>
            <a:r>
              <a:rPr lang="en-US" sz="2000" dirty="0">
                <a:solidFill>
                  <a:schemeClr val="tx2"/>
                </a:solidFill>
              </a:rPr>
              <a:t>! (</a:t>
            </a:r>
            <a:r>
              <a:rPr lang="en-US" sz="2000" dirty="0" err="1">
                <a:solidFill>
                  <a:schemeClr val="tx2"/>
                </a:solidFill>
              </a:rPr>
              <a:t>understøtter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arbejdet</a:t>
            </a:r>
            <a:r>
              <a:rPr lang="en-US" sz="2000" dirty="0">
                <a:solidFill>
                  <a:schemeClr val="tx2"/>
                </a:solidFill>
              </a:rPr>
              <a:t> med </a:t>
            </a:r>
            <a:r>
              <a:rPr lang="en-US" sz="2000" dirty="0" err="1">
                <a:solidFill>
                  <a:schemeClr val="tx2"/>
                </a:solidFill>
              </a:rPr>
              <a:t>Grønt</a:t>
            </a:r>
            <a:r>
              <a:rPr lang="en-US" sz="2000" dirty="0">
                <a:solidFill>
                  <a:schemeClr val="tx2"/>
                </a:solidFill>
              </a:rPr>
              <a:t> Flag)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90AD31-CBBC-C7B3-66B6-63C9AB3C6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" b="3998"/>
          <a:stretch/>
        </p:blipFill>
        <p:spPr>
          <a:xfrm>
            <a:off x="651385" y="2661775"/>
            <a:ext cx="5073088" cy="3486336"/>
          </a:xfrm>
          <a:prstGeom prst="rect">
            <a:avLst/>
          </a:prstGeom>
        </p:spPr>
      </p:pic>
      <p:pic>
        <p:nvPicPr>
          <p:cNvPr id="4" name="Billede 16">
            <a:extLst>
              <a:ext uri="{FF2B5EF4-FFF2-40B4-BE49-F238E27FC236}">
                <a16:creationId xmlns:a16="http://schemas.microsoft.com/office/drawing/2014/main" id="{5B939A60-55FD-F2AA-ED37-F26151939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-3" b="-3"/>
          <a:stretch/>
        </p:blipFill>
        <p:spPr bwMode="auto">
          <a:xfrm>
            <a:off x="9779190" y="5344412"/>
            <a:ext cx="2102186" cy="14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FA4CA-54A5-1CE1-EB3E-789FE76FB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D498B-DBE7-96F5-60F5-3697953D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Derudover…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21B1B5E-B725-08AE-D33E-F7916098E92F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4 undervisningsfilm med affaldets vej/ behandling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papir/pap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plast/metal/kartoner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madaffald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restaffald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Pixibog med madaffald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BB5D4E-29E0-8E9B-D21F-64263178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9" r="-2" b="17810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Billede 16">
            <a:extLst>
              <a:ext uri="{FF2B5EF4-FFF2-40B4-BE49-F238E27FC236}">
                <a16:creationId xmlns:a16="http://schemas.microsoft.com/office/drawing/2014/main" id="{7831216C-0FA2-339D-73A1-224F3BFC01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r="-1" b="1414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6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E24C8-05A9-E2EB-C5BB-EF723ECDD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D09ED5-ECCD-C366-43AF-EF46C682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Afslutningen af projektet skal fejres:</a:t>
            </a:r>
          </a:p>
        </p:txBody>
      </p:sp>
      <p:sp>
        <p:nvSpPr>
          <p:cNvPr id="3090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CBFAD16-AE8F-3123-05B3-17F20D5D3FDA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Det </a:t>
            </a:r>
            <a:r>
              <a:rPr lang="en-US" sz="2200" dirty="0" err="1"/>
              <a:t>sker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forbindelse</a:t>
            </a:r>
            <a:r>
              <a:rPr lang="en-US" sz="2200" dirty="0"/>
              <a:t> med </a:t>
            </a:r>
            <a:r>
              <a:rPr lang="en-US" sz="2200" dirty="0" err="1"/>
              <a:t>stor</a:t>
            </a:r>
            <a:r>
              <a:rPr lang="en-US" sz="2200" dirty="0"/>
              <a:t> </a:t>
            </a:r>
            <a:r>
              <a:rPr lang="en-US" sz="2200" dirty="0" err="1"/>
              <a:t>europæisk</a:t>
            </a:r>
            <a:r>
              <a:rPr lang="en-US" sz="2200" dirty="0"/>
              <a:t> </a:t>
            </a:r>
            <a:r>
              <a:rPr lang="en-US" sz="2200" dirty="0" err="1"/>
              <a:t>bæredygtighedskonference</a:t>
            </a:r>
            <a:r>
              <a:rPr lang="en-US" sz="2200" dirty="0"/>
              <a:t> “Aalborg 2024”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 </a:t>
            </a:r>
            <a:r>
              <a:rPr lang="en-US" sz="2200" dirty="0" err="1"/>
              <a:t>uge</a:t>
            </a:r>
            <a:r>
              <a:rPr lang="en-US" sz="2200" dirty="0"/>
              <a:t> 40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Kildeparken</a:t>
            </a:r>
            <a:r>
              <a:rPr lang="en-US" sz="2200" dirty="0"/>
              <a:t> -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særlig</a:t>
            </a:r>
            <a:r>
              <a:rPr lang="en-US" sz="2200" dirty="0"/>
              <a:t> </a:t>
            </a:r>
            <a:r>
              <a:rPr lang="en-US" sz="2200" dirty="0" err="1"/>
              <a:t>dag</a:t>
            </a:r>
            <a:r>
              <a:rPr lang="en-US" sz="2200" dirty="0"/>
              <a:t> for </a:t>
            </a:r>
            <a:r>
              <a:rPr lang="en-US" sz="2200" dirty="0" err="1"/>
              <a:t>skoleelever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Mere information om </a:t>
            </a:r>
            <a:r>
              <a:rPr lang="en-US" sz="2200" dirty="0" err="1"/>
              <a:t>dagen</a:t>
            </a:r>
            <a:r>
              <a:rPr lang="en-US" sz="2200" dirty="0"/>
              <a:t>, </a:t>
            </a:r>
            <a:r>
              <a:rPr lang="en-US" sz="2200" dirty="0" err="1"/>
              <a:t>målgruppe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tilmelding</a:t>
            </a:r>
            <a:r>
              <a:rPr lang="en-US" sz="2200" dirty="0"/>
              <a:t> </a:t>
            </a:r>
            <a:r>
              <a:rPr lang="en-US" sz="2200" dirty="0" err="1"/>
              <a:t>kommer</a:t>
            </a:r>
            <a:r>
              <a:rPr lang="en-US" sz="2200" dirty="0"/>
              <a:t> </a:t>
            </a:r>
            <a:r>
              <a:rPr lang="en-US" sz="2200" dirty="0" err="1"/>
              <a:t>ud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skolerne</a:t>
            </a:r>
            <a:r>
              <a:rPr lang="en-US" sz="2200" dirty="0"/>
              <a:t> </a:t>
            </a:r>
            <a:r>
              <a:rPr lang="en-US" sz="2200" dirty="0" err="1"/>
              <a:t>snarest</a:t>
            </a:r>
            <a:r>
              <a:rPr lang="en-US" sz="2200" dirty="0"/>
              <a:t> </a:t>
            </a:r>
            <a:r>
              <a:rPr lang="en-US" sz="2200" dirty="0" err="1"/>
              <a:t>mulig</a:t>
            </a:r>
            <a:endParaRPr lang="en-US" sz="2200" dirty="0"/>
          </a:p>
        </p:txBody>
      </p:sp>
      <p:pic>
        <p:nvPicPr>
          <p:cNvPr id="3074" name="Picture 2" descr="De Syngende Træer | Nyd Musikken i Naturen | Enjoy Aalborg">
            <a:extLst>
              <a:ext uri="{FF2B5EF4-FFF2-40B4-BE49-F238E27FC236}">
                <a16:creationId xmlns:a16="http://schemas.microsoft.com/office/drawing/2014/main" id="{76591E70-4343-0ABB-D3A7-25CADF523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r="32573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16">
            <a:extLst>
              <a:ext uri="{FF2B5EF4-FFF2-40B4-BE49-F238E27FC236}">
                <a16:creationId xmlns:a16="http://schemas.microsoft.com/office/drawing/2014/main" id="{3F862879-AFC4-BDDF-4224-622558040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4" r="-1" b="1414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2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398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Office-tema</vt:lpstr>
      <vt:lpstr>Grønt Flag Grøn Skole konference</vt:lpstr>
      <vt:lpstr>Aalborg Renovations skoletjeneste er nu        ´s  skoletjeneste</vt:lpstr>
      <vt:lpstr>Projekt ”Affaldssortering i kommunale institutioner”</vt:lpstr>
      <vt:lpstr>Hvad er der kommet ud af projektet på skoleområdet?</vt:lpstr>
      <vt:lpstr>+ en hjemmeside med opgaver og aktiviteter</vt:lpstr>
      <vt:lpstr>Og…..</vt:lpstr>
      <vt:lpstr>Mere til undervisningen på www.affald.dk</vt:lpstr>
      <vt:lpstr>Derudover…</vt:lpstr>
      <vt:lpstr>Afslutningen af projektet skal fejres:</vt:lpstr>
      <vt:lpstr>Grønt Flag Grøn Skole konference  4.marts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Grønt Flag Grøn Skole konference</dc:title>
  <dc:creator>Anette Neidhardt</dc:creator>
  <cp:lastModifiedBy>Karen Præstegaard Hendriksen</cp:lastModifiedBy>
  <cp:revision>2</cp:revision>
  <dcterms:created xsi:type="dcterms:W3CDTF">2024-03-04T07:58:41Z</dcterms:created>
  <dcterms:modified xsi:type="dcterms:W3CDTF">2024-03-04T22:29:20Z</dcterms:modified>
</cp:coreProperties>
</file>